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9" r:id="rId3"/>
    <p:sldId id="257" r:id="rId4"/>
    <p:sldId id="258" r:id="rId5"/>
    <p:sldId id="259" r:id="rId6"/>
    <p:sldId id="280" r:id="rId7"/>
    <p:sldId id="260" r:id="rId8"/>
    <p:sldId id="263" r:id="rId9"/>
    <p:sldId id="261" r:id="rId10"/>
    <p:sldId id="262" r:id="rId11"/>
    <p:sldId id="264" r:id="rId12"/>
    <p:sldId id="265" r:id="rId13"/>
    <p:sldId id="266" r:id="rId14"/>
    <p:sldId id="267" r:id="rId15"/>
    <p:sldId id="268" r:id="rId16"/>
    <p:sldId id="269" r:id="rId17"/>
    <p:sldId id="281" r:id="rId18"/>
    <p:sldId id="270" r:id="rId19"/>
    <p:sldId id="271" r:id="rId20"/>
    <p:sldId id="272" r:id="rId21"/>
    <p:sldId id="273" r:id="rId22"/>
    <p:sldId id="274" r:id="rId23"/>
    <p:sldId id="282" r:id="rId24"/>
    <p:sldId id="275" r:id="rId25"/>
    <p:sldId id="27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45" autoAdjust="0"/>
    <p:restoredTop sz="94660"/>
  </p:normalViewPr>
  <p:slideViewPr>
    <p:cSldViewPr>
      <p:cViewPr>
        <p:scale>
          <a:sx n="114" d="100"/>
          <a:sy n="114" d="100"/>
        </p:scale>
        <p:origin x="-936"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F3E955BA-5CCB-4110-AABE-9A1D0163CDD6}" type="datetimeFigureOut">
              <a:rPr lang="en-IE" smtClean="0"/>
              <a:t>15/09/2015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F3E955BA-5CCB-4110-AABE-9A1D0163CDD6}" type="datetimeFigureOut">
              <a:rPr lang="en-IE" smtClean="0"/>
              <a:t>15/09/2015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F3E955BA-5CCB-4110-AABE-9A1D0163CDD6}" type="datetimeFigureOut">
              <a:rPr lang="en-IE" smtClean="0"/>
              <a:t>15/09/2015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F3E955BA-5CCB-4110-AABE-9A1D0163CDD6}" type="datetimeFigureOut">
              <a:rPr lang="en-IE" smtClean="0"/>
              <a:t>15/09/2015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955BA-5CCB-4110-AABE-9A1D0163CDD6}" type="datetimeFigureOut">
              <a:rPr lang="en-IE" smtClean="0"/>
              <a:t>15/09/2015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F3E955BA-5CCB-4110-AABE-9A1D0163CDD6}" type="datetimeFigureOut">
              <a:rPr lang="en-IE" smtClean="0"/>
              <a:t>15/09/2015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F3E955BA-5CCB-4110-AABE-9A1D0163CDD6}" type="datetimeFigureOut">
              <a:rPr lang="en-IE" smtClean="0"/>
              <a:t>15/09/2015</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F3E955BA-5CCB-4110-AABE-9A1D0163CDD6}" type="datetimeFigureOut">
              <a:rPr lang="en-IE" smtClean="0"/>
              <a:t>15/09/2015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955BA-5CCB-4110-AABE-9A1D0163CDD6}" type="datetimeFigureOut">
              <a:rPr lang="en-IE" smtClean="0"/>
              <a:t>15/09/2015</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E955BA-5CCB-4110-AABE-9A1D0163CDD6}" type="datetimeFigureOut">
              <a:rPr lang="en-IE" smtClean="0"/>
              <a:t>15/09/2015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E955BA-5CCB-4110-AABE-9A1D0163CDD6}" type="datetimeFigureOut">
              <a:rPr lang="en-IE" smtClean="0"/>
              <a:t>15/09/2015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B1F6842-2A37-49A3-8843-F0A6B1F4995F}" type="slidenum">
              <a:rPr lang="en-IE" smtClean="0"/>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E955BA-5CCB-4110-AABE-9A1D0163CDD6}" type="datetimeFigureOut">
              <a:rPr lang="en-IE" smtClean="0"/>
              <a:t>15/09/2015</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1F6842-2A37-49A3-8843-F0A6B1F4995F}" type="slidenum">
              <a:rPr lang="en-IE" smtClean="0"/>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Doneill@siptu.i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332656"/>
            <a:ext cx="7772400" cy="1470025"/>
          </a:xfrm>
        </p:spPr>
        <p:txBody>
          <a:bodyPr/>
          <a:lstStyle/>
          <a:p>
            <a:r>
              <a:rPr lang="en-IE" dirty="0" smtClean="0"/>
              <a:t>Knowing Your Facebook From Your Flickr</a:t>
            </a:r>
            <a:endParaRPr lang="en-IE" dirty="0"/>
          </a:p>
        </p:txBody>
      </p:sp>
      <p:sp>
        <p:nvSpPr>
          <p:cNvPr id="3" name="Subtitle 2"/>
          <p:cNvSpPr>
            <a:spLocks noGrp="1"/>
          </p:cNvSpPr>
          <p:nvPr>
            <p:ph type="subTitle" idx="1"/>
          </p:nvPr>
        </p:nvSpPr>
        <p:spPr/>
        <p:txBody>
          <a:bodyPr/>
          <a:lstStyle/>
          <a:p>
            <a:endParaRPr lang="en-IE" dirty="0"/>
          </a:p>
        </p:txBody>
      </p:sp>
      <p:sp>
        <p:nvSpPr>
          <p:cNvPr id="4" name="TextBox 3"/>
          <p:cNvSpPr txBox="1"/>
          <p:nvPr/>
        </p:nvSpPr>
        <p:spPr>
          <a:xfrm>
            <a:off x="2411760" y="1772816"/>
            <a:ext cx="4369786" cy="369332"/>
          </a:xfrm>
          <a:prstGeom prst="rect">
            <a:avLst/>
          </a:prstGeom>
          <a:noFill/>
        </p:spPr>
        <p:txBody>
          <a:bodyPr wrap="none" rtlCol="0">
            <a:spAutoFit/>
          </a:bodyPr>
          <a:lstStyle/>
          <a:p>
            <a:r>
              <a:rPr lang="en-IE" dirty="0" smtClean="0"/>
              <a:t>Dan O’ Neill – </a:t>
            </a:r>
            <a:r>
              <a:rPr lang="en-IE" dirty="0" smtClean="0">
                <a:hlinkClick r:id="rId2"/>
              </a:rPr>
              <a:t>Doneill@siptu.ie</a:t>
            </a:r>
            <a:r>
              <a:rPr lang="en-IE" dirty="0" smtClean="0"/>
              <a:t> - @</a:t>
            </a:r>
            <a:r>
              <a:rPr lang="en-IE" dirty="0" err="1" smtClean="0"/>
              <a:t>activedan</a:t>
            </a:r>
            <a:endParaRPr lang="en-IE" dirty="0"/>
          </a:p>
        </p:txBody>
      </p:sp>
      <p:pic>
        <p:nvPicPr>
          <p:cNvPr id="1026" name="Picture 2" descr="http://fewfleetingmoments.files.wordpress.com/2012/06/how_facebook_made_an_activist_out_of_me-460x307.jpg"/>
          <p:cNvPicPr>
            <a:picLocks noChangeAspect="1" noChangeArrowheads="1"/>
          </p:cNvPicPr>
          <p:nvPr/>
        </p:nvPicPr>
        <p:blipFill>
          <a:blip r:embed="rId3" cstate="print"/>
          <a:srcRect/>
          <a:stretch>
            <a:fillRect/>
          </a:stretch>
        </p:blipFill>
        <p:spPr bwMode="auto">
          <a:xfrm>
            <a:off x="1979712" y="2564904"/>
            <a:ext cx="5286840" cy="352839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IE" dirty="0" smtClean="0"/>
              <a:t>FACEBOOK: </a:t>
            </a:r>
            <a:endParaRPr lang="en-IE" dirty="0"/>
          </a:p>
        </p:txBody>
      </p:sp>
      <p:pic>
        <p:nvPicPr>
          <p:cNvPr id="4" name="Content Placeholder 3" descr="ictu.jpg"/>
          <p:cNvPicPr>
            <a:picLocks noGrp="1" noChangeAspect="1"/>
          </p:cNvPicPr>
          <p:nvPr>
            <p:ph idx="1"/>
          </p:nvPr>
        </p:nvPicPr>
        <p:blipFill>
          <a:blip r:embed="rId2">
            <a:extLst>
              <a:ext uri="{28A0092B-C50C-407E-A947-70E740481C1C}">
                <a14:useLocalDpi xmlns:a14="http://schemas.microsoft.com/office/drawing/2010/main" val="0"/>
              </a:ext>
            </a:extLst>
          </a:blip>
          <a:srcRect t="23062" b="23062"/>
          <a:stretch>
            <a:fillRect/>
          </a:stretch>
        </p:blipFill>
        <p:spPr>
          <a:xfrm>
            <a:off x="467544" y="1556792"/>
            <a:ext cx="8229600" cy="4525963"/>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20688"/>
            <a:ext cx="8363272" cy="5505475"/>
          </a:xfrm>
        </p:spPr>
        <p:txBody>
          <a:bodyPr>
            <a:normAutofit lnSpcReduction="10000"/>
          </a:bodyPr>
          <a:lstStyle/>
          <a:p>
            <a:r>
              <a:rPr lang="en-US" dirty="0" err="1"/>
              <a:t>Facebook</a:t>
            </a:r>
            <a:r>
              <a:rPr lang="en-US" dirty="0"/>
              <a:t> is the world's most popular</a:t>
            </a:r>
            <a:r>
              <a:rPr lang="en-US" b="1" dirty="0"/>
              <a:t> social networking website</a:t>
            </a:r>
            <a:r>
              <a:rPr lang="en-US" dirty="0"/>
              <a:t>. It makes it easy for people to</a:t>
            </a:r>
            <a:r>
              <a:rPr lang="en-US" b="1" dirty="0"/>
              <a:t> connect and share</a:t>
            </a:r>
            <a:r>
              <a:rPr lang="en-US" dirty="0"/>
              <a:t> with their family and friends online. </a:t>
            </a:r>
            <a:endParaRPr lang="en-US" dirty="0" smtClean="0"/>
          </a:p>
          <a:p>
            <a:pPr>
              <a:buNone/>
            </a:pPr>
            <a:endParaRPr lang="en-US" dirty="0" smtClean="0"/>
          </a:p>
          <a:p>
            <a:r>
              <a:rPr lang="en-US" dirty="0" smtClean="0"/>
              <a:t>Users </a:t>
            </a:r>
            <a:r>
              <a:rPr lang="en-US" dirty="0"/>
              <a:t>establish </a:t>
            </a:r>
            <a:r>
              <a:rPr lang="en-US" dirty="0" err="1"/>
              <a:t>Facebook</a:t>
            </a:r>
            <a:r>
              <a:rPr lang="en-US" dirty="0"/>
              <a:t> pages on which they can post updates including links, pictures and videos. People can also sign up to “like” causes and pages set up by </a:t>
            </a:r>
            <a:r>
              <a:rPr lang="en-US" dirty="0" err="1"/>
              <a:t>organisations</a:t>
            </a:r>
            <a:r>
              <a:rPr lang="en-US" dirty="0"/>
              <a:t> they support to share news articles, press releases, videos and photos that they find interesting.</a:t>
            </a:r>
            <a:endParaRPr lang="en-IE" dirty="0"/>
          </a:p>
          <a:p>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363272" cy="5793507"/>
          </a:xfrm>
        </p:spPr>
        <p:txBody>
          <a:bodyPr>
            <a:normAutofit fontScale="85000" lnSpcReduction="20000"/>
          </a:bodyPr>
          <a:lstStyle/>
          <a:p>
            <a:r>
              <a:rPr lang="en-US" dirty="0"/>
              <a:t>By setting up a page, you can engage potential members and supporters and use their networks to share </a:t>
            </a:r>
            <a:r>
              <a:rPr lang="en-US" dirty="0" smtClean="0"/>
              <a:t>your </a:t>
            </a:r>
            <a:r>
              <a:rPr lang="en-US" dirty="0"/>
              <a:t>message. </a:t>
            </a:r>
            <a:endParaRPr lang="en-US" dirty="0" smtClean="0"/>
          </a:p>
          <a:p>
            <a:endParaRPr lang="en-US" dirty="0"/>
          </a:p>
          <a:p>
            <a:r>
              <a:rPr lang="en-US" dirty="0" err="1" smtClean="0"/>
              <a:t>Facebook</a:t>
            </a:r>
            <a:r>
              <a:rPr lang="en-US" dirty="0" smtClean="0"/>
              <a:t> </a:t>
            </a:r>
            <a:r>
              <a:rPr lang="en-US" dirty="0"/>
              <a:t>is constantly changing, which makes it difficult for campaigns to stay on top of different features and options. </a:t>
            </a:r>
            <a:r>
              <a:rPr lang="en-US" dirty="0" err="1"/>
              <a:t>Facebook</a:t>
            </a:r>
            <a:r>
              <a:rPr lang="en-US" dirty="0"/>
              <a:t> in its current form with Timeline is a good way to promote your campaign or divisions story – by adding on special moments and milestones. </a:t>
            </a:r>
            <a:endParaRPr lang="en-IE" dirty="0"/>
          </a:p>
          <a:p>
            <a:endParaRPr lang="en-IE" dirty="0"/>
          </a:p>
          <a:p>
            <a:r>
              <a:rPr lang="en-US" dirty="0"/>
              <a:t>Most </a:t>
            </a:r>
            <a:r>
              <a:rPr lang="en-US" dirty="0" err="1"/>
              <a:t>organisations</a:t>
            </a:r>
            <a:r>
              <a:rPr lang="en-US" dirty="0"/>
              <a:t> today are present on </a:t>
            </a:r>
            <a:r>
              <a:rPr lang="en-US" dirty="0" err="1"/>
              <a:t>Facebook</a:t>
            </a:r>
            <a:r>
              <a:rPr lang="en-US" dirty="0"/>
              <a:t>.  In this arena, power and influence is measured in the amount of friends, likes and shares a page or a post gets. </a:t>
            </a:r>
            <a:endParaRPr lang="en-IE" dirty="0"/>
          </a:p>
          <a:p>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When posting on </a:t>
            </a:r>
            <a:r>
              <a:rPr lang="en-US" dirty="0" err="1"/>
              <a:t>Facebook</a:t>
            </a:r>
            <a:r>
              <a:rPr lang="en-US" dirty="0"/>
              <a:t>, it's a good idea to keep these guidelines in mind:</a:t>
            </a:r>
            <a:endParaRPr lang="en-IE" dirty="0"/>
          </a:p>
        </p:txBody>
      </p:sp>
      <p:sp>
        <p:nvSpPr>
          <p:cNvPr id="3" name="Content Placeholder 2"/>
          <p:cNvSpPr>
            <a:spLocks noGrp="1"/>
          </p:cNvSpPr>
          <p:nvPr>
            <p:ph idx="1"/>
          </p:nvPr>
        </p:nvSpPr>
        <p:spPr>
          <a:xfrm>
            <a:off x="467544" y="1700808"/>
            <a:ext cx="8229600" cy="4941168"/>
          </a:xfrm>
        </p:spPr>
        <p:txBody>
          <a:bodyPr/>
          <a:lstStyle/>
          <a:p>
            <a:r>
              <a:rPr lang="en-IE" dirty="0"/>
              <a:t>You should generally post a maximum of twice a day, </a:t>
            </a:r>
            <a:r>
              <a:rPr lang="en-IE" dirty="0" smtClean="0"/>
              <a:t>and content should be relevent and consistent with your unions message &amp; “brand”</a:t>
            </a:r>
          </a:p>
          <a:p>
            <a:endParaRPr lang="en-IE" dirty="0" smtClean="0"/>
          </a:p>
          <a:p>
            <a:r>
              <a:rPr lang="en-IE" dirty="0" smtClean="0"/>
              <a:t>Posting </a:t>
            </a:r>
            <a:r>
              <a:rPr lang="en-IE" dirty="0"/>
              <a:t>too much content on your Facebook wall will annoy your followers and make </a:t>
            </a:r>
            <a:r>
              <a:rPr lang="en-IE" dirty="0" smtClean="0"/>
              <a:t>them unfollow you. </a:t>
            </a:r>
          </a:p>
          <a:p>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244408" y="5661248"/>
            <a:ext cx="683568" cy="100929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433467"/>
          </a:xfrm>
        </p:spPr>
        <p:txBody>
          <a:bodyPr/>
          <a:lstStyle/>
          <a:p>
            <a:r>
              <a:rPr lang="en-IE" dirty="0"/>
              <a:t>All posts should have an ask – take this action, share this post, </a:t>
            </a:r>
            <a:r>
              <a:rPr lang="en-IE" dirty="0" smtClean="0"/>
              <a:t>sign this petition, what </a:t>
            </a:r>
            <a:r>
              <a:rPr lang="en-IE" dirty="0"/>
              <a:t>do you think of this etc. – to encourage users to engage.</a:t>
            </a:r>
          </a:p>
        </p:txBody>
      </p:sp>
      <p:pic>
        <p:nvPicPr>
          <p:cNvPr id="18434" name="Picture 2" descr="Photo: Residential carers expected to work 63-hours a week.&#10;&#10;The Labour Court has directed employers to return to talks with trade unions aimed at resolving issues around ‘sleepover’ hours in residential care.&#10;&#10;SIPTU and Impact have said that the HSE and other voluntary employers are breaking Irish and E.U. working time laws.&#10;&#10;Support the carers. Share this image!"/>
          <p:cNvPicPr>
            <a:picLocks noChangeAspect="1" noChangeArrowheads="1"/>
          </p:cNvPicPr>
          <p:nvPr/>
        </p:nvPicPr>
        <p:blipFill>
          <a:blip r:embed="rId2" cstate="print"/>
          <a:srcRect/>
          <a:stretch>
            <a:fillRect/>
          </a:stretch>
        </p:blipFill>
        <p:spPr bwMode="auto">
          <a:xfrm>
            <a:off x="755576" y="3068960"/>
            <a:ext cx="4363033" cy="324791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229600" cy="4525963"/>
          </a:xfrm>
        </p:spPr>
        <p:txBody>
          <a:bodyPr/>
          <a:lstStyle/>
          <a:p>
            <a:r>
              <a:rPr lang="en-IE" dirty="0"/>
              <a:t>Always use some sort of visual content, even if it is only the image in the link you are sharing</a:t>
            </a:r>
            <a:r>
              <a:rPr lang="en-IE" dirty="0" smtClean="0"/>
              <a:t>. </a:t>
            </a:r>
            <a:endParaRPr lang="en-IE" dirty="0"/>
          </a:p>
        </p:txBody>
      </p:sp>
      <p:pic>
        <p:nvPicPr>
          <p:cNvPr id="4" name="Picture 3" descr="in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916832"/>
            <a:ext cx="3233288" cy="4472928"/>
          </a:xfrm>
          <a:prstGeom prst="rect">
            <a:avLst/>
          </a:prstGeom>
        </p:spPr>
      </p:pic>
      <p:pic>
        <p:nvPicPr>
          <p:cNvPr id="5" name="Picture 4" descr="renua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2852936"/>
            <a:ext cx="4079907" cy="321748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5145435"/>
          </a:xfrm>
        </p:spPr>
        <p:txBody>
          <a:bodyPr>
            <a:normAutofit/>
          </a:bodyPr>
          <a:lstStyle/>
          <a:p>
            <a:r>
              <a:rPr lang="en-IE" dirty="0"/>
              <a:t>Try to keep your posts relevant to your audience. </a:t>
            </a:r>
            <a:endParaRPr lang="en-IE" dirty="0" smtClean="0"/>
          </a:p>
          <a:p>
            <a:endParaRPr lang="en-IE" dirty="0" smtClean="0"/>
          </a:p>
          <a:p>
            <a:r>
              <a:rPr lang="en-IE" dirty="0"/>
              <a:t>Try to discourage unproductive criticism and comments rather than taking up too much time engaging with them. </a:t>
            </a:r>
            <a:endParaRPr lang="en-IE" dirty="0" smtClean="0"/>
          </a:p>
          <a:p>
            <a:pPr>
              <a:buNone/>
            </a:pPr>
            <a:r>
              <a:rPr lang="en-IE" dirty="0" smtClean="0"/>
              <a:t> </a:t>
            </a:r>
          </a:p>
          <a:p>
            <a:r>
              <a:rPr lang="en-IE" dirty="0"/>
              <a:t>Try to engage with positive comments and queries.</a:t>
            </a:r>
            <a:endParaRPr lang="en-IE" dirty="0" smtClean="0"/>
          </a:p>
          <a:p>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ictu.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959" y="0"/>
            <a:ext cx="8541041" cy="6858000"/>
          </a:xfrm>
          <a:prstGeom prst="rect">
            <a:avLst/>
          </a:prstGeom>
        </p:spPr>
      </p:pic>
    </p:spTree>
    <p:extLst>
      <p:ext uri="{BB962C8B-B14F-4D97-AF65-F5344CB8AC3E}">
        <p14:creationId xmlns:p14="http://schemas.microsoft.com/office/powerpoint/2010/main" val="2820974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TWITTER</a:t>
            </a:r>
            <a:endParaRPr lang="en-IE" dirty="0"/>
          </a:p>
        </p:txBody>
      </p:sp>
      <p:sp>
        <p:nvSpPr>
          <p:cNvPr id="3" name="Content Placeholder 2"/>
          <p:cNvSpPr>
            <a:spLocks noGrp="1"/>
          </p:cNvSpPr>
          <p:nvPr>
            <p:ph idx="1"/>
          </p:nvPr>
        </p:nvSpPr>
        <p:spPr/>
        <p:txBody>
          <a:bodyPr>
            <a:normAutofit fontScale="77500" lnSpcReduction="20000"/>
          </a:bodyPr>
          <a:lstStyle/>
          <a:p>
            <a:r>
              <a:rPr lang="en-IE" dirty="0"/>
              <a:t>Twitter is an online service which allows people to send short messages called </a:t>
            </a:r>
            <a:r>
              <a:rPr lang="en-IE" i="1" dirty="0"/>
              <a:t>Tweets </a:t>
            </a:r>
            <a:r>
              <a:rPr lang="en-IE" dirty="0"/>
              <a:t>(140 characters long) online which other Twitter users can interact with. </a:t>
            </a:r>
            <a:endParaRPr lang="en-IE" dirty="0" smtClean="0"/>
          </a:p>
          <a:p>
            <a:endParaRPr lang="en-IE" dirty="0" smtClean="0"/>
          </a:p>
          <a:p>
            <a:r>
              <a:rPr lang="en-IE" dirty="0" smtClean="0"/>
              <a:t>If </a:t>
            </a:r>
            <a:r>
              <a:rPr lang="en-IE" dirty="0"/>
              <a:t>users have an interest in what another user is saying they can </a:t>
            </a:r>
            <a:r>
              <a:rPr lang="en-IE" i="1" dirty="0"/>
              <a:t>follow</a:t>
            </a:r>
            <a:r>
              <a:rPr lang="en-IE" dirty="0"/>
              <a:t> that person. Hashtags are used on Twitter so that people can follow conversations around a certain topic. </a:t>
            </a:r>
            <a:endParaRPr lang="en-IE" dirty="0" smtClean="0"/>
          </a:p>
          <a:p>
            <a:endParaRPr lang="en-IE" dirty="0" smtClean="0"/>
          </a:p>
          <a:p>
            <a:r>
              <a:rPr lang="en-IE" dirty="0" smtClean="0"/>
              <a:t>For </a:t>
            </a:r>
            <a:r>
              <a:rPr lang="en-IE" dirty="0"/>
              <a:t>example, if you are posting a Tweet about the Vincent Browne Show, you use the </a:t>
            </a:r>
            <a:r>
              <a:rPr lang="en-IE" dirty="0" err="1"/>
              <a:t>hashtag</a:t>
            </a:r>
            <a:r>
              <a:rPr lang="en-IE" dirty="0"/>
              <a:t> #</a:t>
            </a:r>
            <a:r>
              <a:rPr lang="en-IE" dirty="0" err="1"/>
              <a:t>vinb</a:t>
            </a:r>
            <a:r>
              <a:rPr lang="en-IE" dirty="0"/>
              <a:t> . Anyone who then searches for #</a:t>
            </a:r>
            <a:r>
              <a:rPr lang="en-IE" dirty="0" err="1"/>
              <a:t>vinb</a:t>
            </a:r>
            <a:r>
              <a:rPr lang="en-IE" dirty="0"/>
              <a:t> will be able to see your Tweet amongst all the other Tweets about the show.</a:t>
            </a:r>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a:bodyPr>
          <a:lstStyle/>
          <a:p>
            <a:r>
              <a:rPr lang="en-US" dirty="0"/>
              <a:t>The instantaneous nature of Twitter, as well as its search function is very useful for worker and political campaigns. </a:t>
            </a:r>
            <a:endParaRPr lang="en-IE" dirty="0"/>
          </a:p>
          <a:p>
            <a:endParaRPr lang="en-IE" dirty="0"/>
          </a:p>
          <a:p>
            <a:r>
              <a:rPr lang="en-US" dirty="0"/>
              <a:t>Most journalists use Twitter, especially local journalists in regional papers, which lets you interact with them. The instantaneous nature of Twitter allows you to update about campaign events, press conferences, public meetings etc. </a:t>
            </a:r>
            <a:endParaRPr lang="en-IE" dirty="0"/>
          </a:p>
          <a:p>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I’m Going to Talk About</a:t>
            </a:r>
            <a:endParaRPr lang="en-US" dirty="0"/>
          </a:p>
        </p:txBody>
      </p:sp>
      <p:sp>
        <p:nvSpPr>
          <p:cNvPr id="3" name="Content Placeholder 2"/>
          <p:cNvSpPr>
            <a:spLocks noGrp="1"/>
          </p:cNvSpPr>
          <p:nvPr>
            <p:ph idx="1"/>
          </p:nvPr>
        </p:nvSpPr>
        <p:spPr/>
        <p:txBody>
          <a:bodyPr/>
          <a:lstStyle/>
          <a:p>
            <a:r>
              <a:rPr lang="en-US" dirty="0" smtClean="0"/>
              <a:t>A basic introduction to social media</a:t>
            </a:r>
          </a:p>
          <a:p>
            <a:r>
              <a:rPr lang="en-US" dirty="0" smtClean="0"/>
              <a:t>Definition of social media</a:t>
            </a:r>
          </a:p>
          <a:p>
            <a:r>
              <a:rPr lang="en-US" dirty="0" smtClean="0"/>
              <a:t>Types of social media</a:t>
            </a:r>
            <a:endParaRPr lang="en-US" dirty="0"/>
          </a:p>
        </p:txBody>
      </p:sp>
      <p:pic>
        <p:nvPicPr>
          <p:cNvPr id="4" name="Picture 3"/>
          <p:cNvPicPr>
            <a:picLocks noChangeAspect="1"/>
          </p:cNvPicPr>
          <p:nvPr/>
        </p:nvPicPr>
        <p:blipFill>
          <a:blip r:embed="rId2"/>
          <a:stretch>
            <a:fillRect/>
          </a:stretch>
        </p:blipFill>
        <p:spPr>
          <a:xfrm>
            <a:off x="5148064" y="3789040"/>
            <a:ext cx="3098800" cy="2628900"/>
          </a:xfrm>
          <a:prstGeom prst="rect">
            <a:avLst/>
          </a:prstGeom>
        </p:spPr>
      </p:pic>
    </p:spTree>
    <p:extLst>
      <p:ext uri="{BB962C8B-B14F-4D97-AF65-F5344CB8AC3E}">
        <p14:creationId xmlns:p14="http://schemas.microsoft.com/office/powerpoint/2010/main" val="3995672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Guidelines</a:t>
            </a:r>
            <a:endParaRPr lang="en-IE" dirty="0"/>
          </a:p>
        </p:txBody>
      </p:sp>
      <p:sp>
        <p:nvSpPr>
          <p:cNvPr id="3" name="Content Placeholder 2"/>
          <p:cNvSpPr>
            <a:spLocks noGrp="1"/>
          </p:cNvSpPr>
          <p:nvPr>
            <p:ph idx="1"/>
          </p:nvPr>
        </p:nvSpPr>
        <p:spPr/>
        <p:txBody>
          <a:bodyPr/>
          <a:lstStyle/>
          <a:p>
            <a:r>
              <a:rPr lang="en-IE" dirty="0"/>
              <a:t>Let people know you are on Twitter – add details to your </a:t>
            </a:r>
            <a:r>
              <a:rPr lang="en-IE" dirty="0" err="1"/>
              <a:t>Facebook</a:t>
            </a:r>
            <a:r>
              <a:rPr lang="en-IE" dirty="0"/>
              <a:t>, website and leaflets</a:t>
            </a:r>
          </a:p>
          <a:p>
            <a:endParaRPr lang="en-IE" dirty="0" smtClean="0"/>
          </a:p>
          <a:p>
            <a:r>
              <a:rPr lang="en-IE" dirty="0"/>
              <a:t>Check out our SIPTU Twitter list for details of official SIPTU Twitter accounts – and follow them: </a:t>
            </a:r>
            <a:r>
              <a:rPr lang="en-IE" u="sng" dirty="0"/>
              <a:t>https://twitter.com/SIPTUIreland/lists/siptu-on-twitter</a:t>
            </a:r>
            <a:endParaRPr lang="en-IE" dirty="0"/>
          </a:p>
          <a:p>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229600" cy="4525963"/>
          </a:xfrm>
        </p:spPr>
        <p:txBody>
          <a:bodyPr>
            <a:normAutofit fontScale="92500"/>
          </a:bodyPr>
          <a:lstStyle/>
          <a:p>
            <a:r>
              <a:rPr lang="en-IE" dirty="0"/>
              <a:t>Tweet news, information, keep it restricted </a:t>
            </a:r>
            <a:r>
              <a:rPr lang="en-IE" dirty="0" smtClean="0"/>
              <a:t>to relevant information or quirky, shareable posts.</a:t>
            </a:r>
          </a:p>
          <a:p>
            <a:pPr>
              <a:buNone/>
            </a:pPr>
            <a:endParaRPr lang="en-IE" dirty="0"/>
          </a:p>
          <a:p>
            <a:r>
              <a:rPr lang="en-IE" dirty="0"/>
              <a:t>Events – tweet advance notice of your events, link back to your website or </a:t>
            </a:r>
            <a:r>
              <a:rPr lang="en-IE" dirty="0" err="1" smtClean="0"/>
              <a:t>Facebook</a:t>
            </a:r>
            <a:r>
              <a:rPr lang="en-IE" dirty="0" smtClean="0"/>
              <a:t> </a:t>
            </a:r>
            <a:r>
              <a:rPr lang="en-IE" dirty="0"/>
              <a:t>for </a:t>
            </a:r>
            <a:r>
              <a:rPr lang="en-IE" dirty="0" smtClean="0"/>
              <a:t>details</a:t>
            </a:r>
          </a:p>
          <a:p>
            <a:pPr>
              <a:buNone/>
            </a:pPr>
            <a:endParaRPr lang="en-IE" dirty="0"/>
          </a:p>
          <a:p>
            <a:r>
              <a:rPr lang="en-IE" dirty="0" err="1"/>
              <a:t>Retweet</a:t>
            </a:r>
            <a:r>
              <a:rPr lang="en-IE" dirty="0"/>
              <a:t> others, and you’re more likely to be </a:t>
            </a:r>
            <a:r>
              <a:rPr lang="en-IE" dirty="0" err="1"/>
              <a:t>retweeted</a:t>
            </a:r>
            <a:r>
              <a:rPr lang="en-IE" dirty="0"/>
              <a:t> yourself</a:t>
            </a:r>
          </a:p>
          <a:p>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a:bodyPr>
          <a:lstStyle/>
          <a:p>
            <a:r>
              <a:rPr lang="en-IE" dirty="0"/>
              <a:t>Use </a:t>
            </a:r>
            <a:r>
              <a:rPr lang="en-IE" dirty="0" err="1"/>
              <a:t>hashtags</a:t>
            </a:r>
            <a:r>
              <a:rPr lang="en-IE" dirty="0"/>
              <a:t> </a:t>
            </a:r>
            <a:r>
              <a:rPr lang="en-IE" dirty="0" err="1"/>
              <a:t>eg</a:t>
            </a:r>
            <a:r>
              <a:rPr lang="en-IE" dirty="0"/>
              <a:t>. #livingwageirl to join in a </a:t>
            </a:r>
            <a:r>
              <a:rPr lang="en-IE" dirty="0" smtClean="0"/>
              <a:t>conversation</a:t>
            </a:r>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pic>
        <p:nvPicPr>
          <p:cNvPr id="5" name="joeblogg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420888"/>
            <a:ext cx="5652406" cy="288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lstStyle/>
          <a:p>
            <a:r>
              <a:rPr lang="en-IE" dirty="0"/>
              <a:t>Keep an eye on your responses (@ connect tab) and Direct Messages. DON’T respond to trolling but DO respond to genuine enquiries</a:t>
            </a:r>
          </a:p>
          <a:p>
            <a:r>
              <a:rPr lang="en-IE" dirty="0"/>
              <a:t>Point people to relevant news and information on your website, blog or Facebook</a:t>
            </a:r>
          </a:p>
          <a:p>
            <a:r>
              <a:rPr lang="en-IE" dirty="0"/>
              <a:t>Don’t try and deal with complex enquiries – refer people to the relevant place</a:t>
            </a:r>
          </a:p>
          <a:p>
            <a:endParaRPr lang="en-US" dirty="0"/>
          </a:p>
        </p:txBody>
      </p:sp>
    </p:spTree>
    <p:extLst>
      <p:ext uri="{BB962C8B-B14F-4D97-AF65-F5344CB8AC3E}">
        <p14:creationId xmlns:p14="http://schemas.microsoft.com/office/powerpoint/2010/main" val="2980508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lstStyle/>
          <a:p>
            <a:r>
              <a:rPr lang="en-IE" dirty="0"/>
              <a:t>Use email rather than Direct Messages where you can, it’s more </a:t>
            </a:r>
            <a:r>
              <a:rPr lang="en-IE" dirty="0" smtClean="0"/>
              <a:t>secure</a:t>
            </a:r>
          </a:p>
          <a:p>
            <a:pPr>
              <a:buNone/>
            </a:pPr>
            <a:endParaRPr lang="en-IE" dirty="0"/>
          </a:p>
          <a:p>
            <a:r>
              <a:rPr lang="en-IE" dirty="0"/>
              <a:t>Don’t say anything on twitter you wouldn’t be happy to see published in a newspaper – it’s a public </a:t>
            </a:r>
            <a:r>
              <a:rPr lang="en-IE" dirty="0" smtClean="0"/>
              <a:t>forum</a:t>
            </a:r>
          </a:p>
          <a:p>
            <a:pPr>
              <a:buNone/>
            </a:pPr>
            <a:endParaRPr lang="en-IE" dirty="0"/>
          </a:p>
          <a:p>
            <a:r>
              <a:rPr lang="en-IE" dirty="0"/>
              <a:t>Try and tweet every day, but no more than 2 per hour – unless you’re live-tweeting an event</a:t>
            </a:r>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316416" y="5822796"/>
            <a:ext cx="683568" cy="1009296"/>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Content Placeholder 2"/>
          <p:cNvSpPr>
            <a:spLocks noGrp="1"/>
          </p:cNvSpPr>
          <p:nvPr>
            <p:ph idx="1"/>
          </p:nvPr>
        </p:nvSpPr>
        <p:spPr/>
        <p:txBody>
          <a:bodyPr/>
          <a:lstStyle/>
          <a:p>
            <a:endParaRPr lang="en-IE"/>
          </a:p>
        </p:txBody>
      </p:sp>
      <p:pic>
        <p:nvPicPr>
          <p:cNvPr id="28674" name="Picture 2" descr="http://www.lifecare-edinburgh.org.uk/wp-content/uploads/2013/09/4759535950_3da0ea181e_o.png"/>
          <p:cNvPicPr>
            <a:picLocks noChangeAspect="1" noChangeArrowheads="1"/>
          </p:cNvPicPr>
          <p:nvPr/>
        </p:nvPicPr>
        <p:blipFill>
          <a:blip r:embed="rId2" cstate="print"/>
          <a:srcRect/>
          <a:stretch>
            <a:fillRect/>
          </a:stretch>
        </p:blipFill>
        <p:spPr bwMode="auto">
          <a:xfrm>
            <a:off x="611560" y="836712"/>
            <a:ext cx="8010525" cy="5010150"/>
          </a:xfrm>
          <a:prstGeom prst="rect">
            <a:avLst/>
          </a:prstGeom>
          <a:noFill/>
        </p:spPr>
      </p:pic>
      <p:pic>
        <p:nvPicPr>
          <p:cNvPr id="5" name="Picture 4" descr="http://2.bp.blogspot.com/-3QA1gYLj-7M/TvMTNkiOJZI/AAAAAAAAAAU/GHVvUfmrvnI/s220/SIPTU%2BLogo%2BBlack.jpg"/>
          <p:cNvPicPr>
            <a:picLocks noChangeAspect="1" noChangeArrowheads="1"/>
          </p:cNvPicPr>
          <p:nvPr/>
        </p:nvPicPr>
        <p:blipFill>
          <a:blip r:embed="rId3" cstate="print"/>
          <a:srcRect/>
          <a:stretch>
            <a:fillRect/>
          </a:stretch>
        </p:blipFill>
        <p:spPr bwMode="auto">
          <a:xfrm>
            <a:off x="8460432" y="5848704"/>
            <a:ext cx="683568" cy="100929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exactly is social media?</a:t>
            </a:r>
            <a:endParaRPr lang="en-IE" dirty="0"/>
          </a:p>
        </p:txBody>
      </p:sp>
      <p:pic>
        <p:nvPicPr>
          <p:cNvPr id="4098" name="Picture 2" descr="http://www.ideachampions.com/weblogs/puzzled.jpg"/>
          <p:cNvPicPr>
            <a:picLocks noChangeAspect="1" noChangeArrowheads="1"/>
          </p:cNvPicPr>
          <p:nvPr/>
        </p:nvPicPr>
        <p:blipFill>
          <a:blip r:embed="rId2" cstate="print"/>
          <a:srcRect/>
          <a:stretch>
            <a:fillRect/>
          </a:stretch>
        </p:blipFill>
        <p:spPr bwMode="auto">
          <a:xfrm>
            <a:off x="2555776" y="1412776"/>
            <a:ext cx="3914775" cy="4981575"/>
          </a:xfrm>
          <a:prstGeom prst="rect">
            <a:avLst/>
          </a:prstGeom>
          <a:noFill/>
        </p:spPr>
      </p:pic>
      <p:pic>
        <p:nvPicPr>
          <p:cNvPr id="4100" name="Picture 4" descr="http://2.bp.blogspot.com/-3QA1gYLj-7M/TvMTNkiOJZI/AAAAAAAAAAU/GHVvUfmrvnI/s220/SIPTU%2BLogo%2BBlack.jpg"/>
          <p:cNvPicPr>
            <a:picLocks noChangeAspect="1" noChangeArrowheads="1"/>
          </p:cNvPicPr>
          <p:nvPr/>
        </p:nvPicPr>
        <p:blipFill>
          <a:blip r:embed="rId3" cstate="print"/>
          <a:srcRect/>
          <a:stretch>
            <a:fillRect/>
          </a:stretch>
        </p:blipFill>
        <p:spPr bwMode="auto">
          <a:xfrm>
            <a:off x="8460432" y="5848704"/>
            <a:ext cx="683568" cy="100929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a:bodyPr>
          <a:lstStyle/>
          <a:p>
            <a:r>
              <a:rPr lang="en-IE" dirty="0" smtClean="0"/>
              <a:t>A tool or service that uses internet to facilitate conversations</a:t>
            </a:r>
          </a:p>
          <a:p>
            <a:r>
              <a:rPr lang="en-IE" dirty="0" smtClean="0"/>
              <a:t>Words, pictures, video, audio, experiences, observations, opinions, news and insights</a:t>
            </a:r>
          </a:p>
          <a:p>
            <a:r>
              <a:rPr lang="en-IE" dirty="0" smtClean="0"/>
              <a:t>The redistribution of influence</a:t>
            </a:r>
          </a:p>
          <a:p>
            <a:r>
              <a:rPr lang="en-IE" dirty="0" smtClean="0"/>
              <a:t>A set of powerful tools that contribute to and enhance your campaigns/communications/organising strategy</a:t>
            </a:r>
            <a:endParaRPr lang="en-IE" dirty="0"/>
          </a:p>
        </p:txBody>
      </p:sp>
      <p:pic>
        <p:nvPicPr>
          <p:cNvPr id="2" name="Picture 1"/>
          <p:cNvPicPr>
            <a:picLocks noChangeAspect="1"/>
          </p:cNvPicPr>
          <p:nvPr/>
        </p:nvPicPr>
        <p:blipFill>
          <a:blip r:embed="rId2"/>
          <a:stretch>
            <a:fillRect/>
          </a:stretch>
        </p:blipFill>
        <p:spPr>
          <a:xfrm>
            <a:off x="5004048" y="4509120"/>
            <a:ext cx="3873500" cy="20955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How many people here use social media?</a:t>
            </a:r>
            <a:endParaRPr lang="en-IE" dirty="0"/>
          </a:p>
        </p:txBody>
      </p:sp>
      <p:pic>
        <p:nvPicPr>
          <p:cNvPr id="15362" name="Picture 2" descr="http://walnine.com/wp-content/uploads/2014/01/question-mark-background-for-powerpoint.jpg"/>
          <p:cNvPicPr>
            <a:picLocks noChangeAspect="1" noChangeArrowheads="1"/>
          </p:cNvPicPr>
          <p:nvPr/>
        </p:nvPicPr>
        <p:blipFill>
          <a:blip r:embed="rId2" cstate="print"/>
          <a:srcRect/>
          <a:stretch>
            <a:fillRect/>
          </a:stretch>
        </p:blipFill>
        <p:spPr bwMode="auto">
          <a:xfrm>
            <a:off x="1907704" y="1772816"/>
            <a:ext cx="5613924" cy="3717032"/>
          </a:xfrm>
          <a:prstGeom prst="rect">
            <a:avLst/>
          </a:prstGeom>
          <a:noFill/>
        </p:spPr>
      </p:pic>
      <p:pic>
        <p:nvPicPr>
          <p:cNvPr id="5" name="Picture 4" descr="http://2.bp.blogspot.com/-3QA1gYLj-7M/TvMTNkiOJZI/AAAAAAAAAAU/GHVvUfmrvnI/s220/SIPTU%2BLogo%2BBlack.jpg"/>
          <p:cNvPicPr>
            <a:picLocks noChangeAspect="1" noChangeArrowheads="1"/>
          </p:cNvPicPr>
          <p:nvPr/>
        </p:nvPicPr>
        <p:blipFill>
          <a:blip r:embed="rId3" cstate="print"/>
          <a:srcRect/>
          <a:stretch>
            <a:fillRect/>
          </a:stretch>
        </p:blipFill>
        <p:spPr bwMode="auto">
          <a:xfrm>
            <a:off x="8460432" y="5848704"/>
            <a:ext cx="683568" cy="100929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is using social media? </a:t>
            </a:r>
            <a:br>
              <a:rPr lang="en-US" dirty="0" smtClean="0"/>
            </a:br>
            <a:r>
              <a:rPr lang="en-US" dirty="0" smtClean="0"/>
              <a:t>(MRBI 2015)</a:t>
            </a:r>
            <a:endParaRPr lang="en-US" dirty="0"/>
          </a:p>
        </p:txBody>
      </p:sp>
      <p:sp>
        <p:nvSpPr>
          <p:cNvPr id="3" name="Content Placeholder 2"/>
          <p:cNvSpPr>
            <a:spLocks noGrp="1"/>
          </p:cNvSpPr>
          <p:nvPr>
            <p:ph idx="1"/>
          </p:nvPr>
        </p:nvSpPr>
        <p:spPr>
          <a:xfrm>
            <a:off x="395536" y="1916832"/>
            <a:ext cx="8229600" cy="4525963"/>
          </a:xfrm>
        </p:spPr>
        <p:txBody>
          <a:bodyPr/>
          <a:lstStyle/>
          <a:p>
            <a:r>
              <a:rPr lang="en-US" dirty="0" smtClean="0"/>
              <a:t>60% - Use Facebook (72% of those use it daily)</a:t>
            </a:r>
          </a:p>
          <a:p>
            <a:endParaRPr lang="en-US" dirty="0" smtClean="0"/>
          </a:p>
          <a:p>
            <a:r>
              <a:rPr lang="en-US" dirty="0" smtClean="0"/>
              <a:t>26% - Use Twitter (35% Daily) </a:t>
            </a:r>
          </a:p>
          <a:p>
            <a:endParaRPr lang="en-US" dirty="0" smtClean="0"/>
          </a:p>
          <a:p>
            <a:r>
              <a:rPr lang="en-US" dirty="0" smtClean="0"/>
              <a:t>18% - Use </a:t>
            </a:r>
            <a:r>
              <a:rPr lang="en-US" dirty="0" err="1" smtClean="0"/>
              <a:t>Instagram</a:t>
            </a:r>
            <a:r>
              <a:rPr lang="en-US" dirty="0" smtClean="0"/>
              <a:t> (46% use it Daily) </a:t>
            </a:r>
            <a:endParaRPr lang="en-US" dirty="0"/>
          </a:p>
        </p:txBody>
      </p:sp>
    </p:spTree>
    <p:extLst>
      <p:ext uri="{BB962C8B-B14F-4D97-AF65-F5344CB8AC3E}">
        <p14:creationId xmlns:p14="http://schemas.microsoft.com/office/powerpoint/2010/main" val="520205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Types of Social Media</a:t>
            </a:r>
            <a:endParaRPr lang="en-IE" dirty="0"/>
          </a:p>
        </p:txBody>
      </p:sp>
      <p:sp>
        <p:nvSpPr>
          <p:cNvPr id="3" name="Content Placeholder 2"/>
          <p:cNvSpPr>
            <a:spLocks noGrp="1"/>
          </p:cNvSpPr>
          <p:nvPr>
            <p:ph idx="1"/>
          </p:nvPr>
        </p:nvSpPr>
        <p:spPr>
          <a:xfrm>
            <a:off x="467544" y="1412776"/>
            <a:ext cx="8229600" cy="5257800"/>
          </a:xfrm>
        </p:spPr>
        <p:txBody>
          <a:bodyPr>
            <a:normAutofit fontScale="92500" lnSpcReduction="10000"/>
          </a:bodyPr>
          <a:lstStyle/>
          <a:p>
            <a:pPr>
              <a:buFontTx/>
              <a:buChar char="-"/>
            </a:pPr>
            <a:r>
              <a:rPr lang="en-IE" b="1" dirty="0" smtClean="0"/>
              <a:t>Twitter</a:t>
            </a:r>
          </a:p>
          <a:p>
            <a:pPr>
              <a:buFontTx/>
              <a:buChar char="-"/>
            </a:pPr>
            <a:r>
              <a:rPr lang="en-IE" b="1" dirty="0" smtClean="0"/>
              <a:t>Facebook</a:t>
            </a:r>
          </a:p>
          <a:p>
            <a:pPr>
              <a:buFontTx/>
              <a:buChar char="-"/>
            </a:pPr>
            <a:r>
              <a:rPr lang="en-IE" dirty="0" smtClean="0"/>
              <a:t>Flickr</a:t>
            </a:r>
          </a:p>
          <a:p>
            <a:pPr>
              <a:buFontTx/>
              <a:buChar char="-"/>
            </a:pPr>
            <a:r>
              <a:rPr lang="en-IE" dirty="0" err="1" smtClean="0"/>
              <a:t>Youtube</a:t>
            </a:r>
            <a:endParaRPr lang="en-IE" dirty="0" smtClean="0"/>
          </a:p>
          <a:p>
            <a:pPr>
              <a:buFontTx/>
              <a:buChar char="-"/>
            </a:pPr>
            <a:r>
              <a:rPr lang="en-IE" dirty="0" err="1" smtClean="0"/>
              <a:t>Snapchat</a:t>
            </a:r>
            <a:endParaRPr lang="en-IE" dirty="0" smtClean="0"/>
          </a:p>
          <a:p>
            <a:pPr>
              <a:buFontTx/>
              <a:buChar char="-"/>
            </a:pPr>
            <a:r>
              <a:rPr lang="en-IE" dirty="0" err="1" smtClean="0"/>
              <a:t>Instagram</a:t>
            </a:r>
            <a:endParaRPr lang="en-IE" dirty="0" smtClean="0"/>
          </a:p>
          <a:p>
            <a:pPr>
              <a:buFontTx/>
              <a:buChar char="-"/>
            </a:pPr>
            <a:r>
              <a:rPr lang="en-IE" dirty="0" smtClean="0"/>
              <a:t>Vine</a:t>
            </a:r>
          </a:p>
          <a:p>
            <a:pPr>
              <a:buFontTx/>
              <a:buChar char="-"/>
            </a:pPr>
            <a:r>
              <a:rPr lang="en-IE" dirty="0" smtClean="0"/>
              <a:t>Linked In</a:t>
            </a:r>
          </a:p>
          <a:p>
            <a:pPr>
              <a:buFontTx/>
              <a:buChar char="-"/>
            </a:pPr>
            <a:r>
              <a:rPr lang="en-IE" dirty="0" smtClean="0"/>
              <a:t>Nation Builder</a:t>
            </a:r>
          </a:p>
          <a:p>
            <a:pPr>
              <a:buFontTx/>
              <a:buChar char="-"/>
            </a:pPr>
            <a:r>
              <a:rPr lang="en-IE" dirty="0" err="1" smtClean="0"/>
              <a:t>Civicrm</a:t>
            </a:r>
            <a:endParaRPr lang="en-IE" dirty="0" smtClean="0"/>
          </a:p>
          <a:p>
            <a:pPr>
              <a:buFontTx/>
              <a:buChar char="-"/>
            </a:pPr>
            <a:endParaRPr lang="en-IE"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You’ve engaged with social media if you’ve:</a:t>
            </a:r>
            <a:endParaRPr lang="en-IE" dirty="0"/>
          </a:p>
        </p:txBody>
      </p:sp>
      <p:sp>
        <p:nvSpPr>
          <p:cNvPr id="3" name="Content Placeholder 2"/>
          <p:cNvSpPr>
            <a:spLocks noGrp="1"/>
          </p:cNvSpPr>
          <p:nvPr>
            <p:ph idx="1"/>
          </p:nvPr>
        </p:nvSpPr>
        <p:spPr/>
        <p:txBody>
          <a:bodyPr>
            <a:normAutofit fontScale="92500" lnSpcReduction="10000"/>
          </a:bodyPr>
          <a:lstStyle/>
          <a:p>
            <a:pPr lvl="0"/>
            <a:r>
              <a:rPr lang="en-US" dirty="0"/>
              <a:t>posted a comment on a blog or under an online article; </a:t>
            </a:r>
            <a:endParaRPr lang="en-IE" dirty="0"/>
          </a:p>
          <a:p>
            <a:pPr lvl="0"/>
            <a:r>
              <a:rPr lang="en-US" dirty="0"/>
              <a:t>posted a review or rated a product;</a:t>
            </a:r>
            <a:endParaRPr lang="en-IE" dirty="0"/>
          </a:p>
          <a:p>
            <a:pPr lvl="0"/>
            <a:r>
              <a:rPr lang="en-US" dirty="0"/>
              <a:t>tweeted anything;</a:t>
            </a:r>
            <a:endParaRPr lang="en-IE" dirty="0"/>
          </a:p>
          <a:p>
            <a:pPr lvl="0"/>
            <a:r>
              <a:rPr lang="en-US" dirty="0"/>
              <a:t>participated in an online poll; </a:t>
            </a:r>
            <a:endParaRPr lang="en-IE" dirty="0"/>
          </a:p>
          <a:p>
            <a:pPr lvl="0"/>
            <a:r>
              <a:rPr lang="en-US" dirty="0"/>
              <a:t>posted a status update on </a:t>
            </a:r>
            <a:r>
              <a:rPr lang="en-US" dirty="0" err="1"/>
              <a:t>Facebook</a:t>
            </a:r>
            <a:r>
              <a:rPr lang="en-US" dirty="0"/>
              <a:t>;</a:t>
            </a:r>
            <a:endParaRPr lang="en-IE" dirty="0"/>
          </a:p>
          <a:p>
            <a:pPr lvl="0"/>
            <a:r>
              <a:rPr lang="en-US" dirty="0"/>
              <a:t>created a LinkedIn profile; </a:t>
            </a:r>
            <a:endParaRPr lang="en-IE" dirty="0"/>
          </a:p>
          <a:p>
            <a:pPr lvl="0"/>
            <a:r>
              <a:rPr lang="en-US" dirty="0"/>
              <a:t>uploaded a video to YouTube; </a:t>
            </a:r>
            <a:endParaRPr lang="en-IE" dirty="0"/>
          </a:p>
          <a:p>
            <a:pPr lvl="0"/>
            <a:r>
              <a:rPr lang="en-US" dirty="0"/>
              <a:t>shared an image on </a:t>
            </a:r>
            <a:r>
              <a:rPr lang="en-US" dirty="0" err="1"/>
              <a:t>Flickr</a:t>
            </a:r>
            <a:r>
              <a:rPr lang="en-US" dirty="0"/>
              <a:t> or </a:t>
            </a:r>
            <a:r>
              <a:rPr lang="en-US" dirty="0" err="1"/>
              <a:t>Instagram</a:t>
            </a:r>
            <a:r>
              <a:rPr lang="en-US" dirty="0"/>
              <a:t>.</a:t>
            </a:r>
            <a:endParaRPr lang="en-IE" dirty="0"/>
          </a:p>
          <a:p>
            <a:pPr>
              <a:buNone/>
            </a:pPr>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Why are we interested in social media?</a:t>
            </a:r>
            <a:endParaRPr lang="en-IE" dirty="0"/>
          </a:p>
        </p:txBody>
      </p:sp>
      <p:sp>
        <p:nvSpPr>
          <p:cNvPr id="3" name="Content Placeholder 2"/>
          <p:cNvSpPr>
            <a:spLocks noGrp="1"/>
          </p:cNvSpPr>
          <p:nvPr>
            <p:ph idx="1"/>
          </p:nvPr>
        </p:nvSpPr>
        <p:spPr/>
        <p:txBody>
          <a:bodyPr/>
          <a:lstStyle/>
          <a:p>
            <a:r>
              <a:rPr lang="en-IE" dirty="0"/>
              <a:t>Social media can be used to target information at workers in particular </a:t>
            </a:r>
            <a:r>
              <a:rPr lang="en-IE" dirty="0" smtClean="0"/>
              <a:t>sectors</a:t>
            </a:r>
          </a:p>
          <a:p>
            <a:r>
              <a:rPr lang="en-IE" dirty="0" smtClean="0"/>
              <a:t>provide </a:t>
            </a:r>
            <a:r>
              <a:rPr lang="en-IE" dirty="0"/>
              <a:t>information on union campaigns and initiatives to the general public </a:t>
            </a:r>
            <a:endParaRPr lang="en-IE" dirty="0" smtClean="0"/>
          </a:p>
          <a:p>
            <a:r>
              <a:rPr lang="en-IE" dirty="0" smtClean="0"/>
              <a:t>or </a:t>
            </a:r>
            <a:r>
              <a:rPr lang="en-IE" dirty="0"/>
              <a:t>allow for unmediated communication with workers in a conversational tone which can make the union seem more accessible. </a:t>
            </a:r>
          </a:p>
          <a:p>
            <a:endParaRPr lang="en-IE" dirty="0"/>
          </a:p>
        </p:txBody>
      </p:sp>
      <p:pic>
        <p:nvPicPr>
          <p:cNvPr id="4" name="Picture 4" descr="http://2.bp.blogspot.com/-3QA1gYLj-7M/TvMTNkiOJZI/AAAAAAAAAAU/GHVvUfmrvnI/s220/SIPTU%2BLogo%2BBlack.jpg"/>
          <p:cNvPicPr>
            <a:picLocks noChangeAspect="1" noChangeArrowheads="1"/>
          </p:cNvPicPr>
          <p:nvPr/>
        </p:nvPicPr>
        <p:blipFill>
          <a:blip r:embed="rId2" cstate="print"/>
          <a:srcRect/>
          <a:stretch>
            <a:fillRect/>
          </a:stretch>
        </p:blipFill>
        <p:spPr bwMode="auto">
          <a:xfrm>
            <a:off x="8460432" y="5848704"/>
            <a:ext cx="683568" cy="1009296"/>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3112</TotalTime>
  <Words>960</Words>
  <Application>Microsoft Office PowerPoint</Application>
  <PresentationFormat>On-screen Show (4:3)</PresentationFormat>
  <Paragraphs>89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Knowing Your Facebook From Your Flickr</vt:lpstr>
      <vt:lpstr>What I’m Going to Talk About</vt:lpstr>
      <vt:lpstr>What exactly is social media?</vt:lpstr>
      <vt:lpstr>PowerPoint Presentation</vt:lpstr>
      <vt:lpstr>How many people here use social media?</vt:lpstr>
      <vt:lpstr>Who is using social media?  (MRBI 2015)</vt:lpstr>
      <vt:lpstr>Types of Social Media</vt:lpstr>
      <vt:lpstr>You’ve engaged with social media if you’ve:</vt:lpstr>
      <vt:lpstr>Why are we interested in social media?</vt:lpstr>
      <vt:lpstr>FACEBOOK: </vt:lpstr>
      <vt:lpstr>PowerPoint Presentation</vt:lpstr>
      <vt:lpstr>PowerPoint Presentation</vt:lpstr>
      <vt:lpstr>When posting on Facebook, it's a good idea to keep these guidelines in mind:</vt:lpstr>
      <vt:lpstr>PowerPoint Presentation</vt:lpstr>
      <vt:lpstr>PowerPoint Presentation</vt:lpstr>
      <vt:lpstr>PowerPoint Presentation</vt:lpstr>
      <vt:lpstr>PowerPoint Presentation</vt:lpstr>
      <vt:lpstr>TWITTER</vt:lpstr>
      <vt:lpstr>PowerPoint Presentation</vt:lpstr>
      <vt:lpstr>Guidelines</vt:lpstr>
      <vt:lpstr>PowerPoint Presentation</vt:lpstr>
      <vt:lpstr>PowerPoint Presentation</vt:lpstr>
      <vt:lpstr>PowerPoint Presentation</vt:lpstr>
      <vt:lpstr>PowerPoint Presentation</vt:lpstr>
      <vt:lpstr>PowerPoint Presentation</vt:lpstr>
    </vt:vector>
  </TitlesOfParts>
  <Company>UCD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Social Media</dc:title>
  <dc:creator>Ita</dc:creator>
  <cp:lastModifiedBy>Natalie Fox</cp:lastModifiedBy>
  <cp:revision>16</cp:revision>
  <dcterms:created xsi:type="dcterms:W3CDTF">2014-02-06T11:33:18Z</dcterms:created>
  <dcterms:modified xsi:type="dcterms:W3CDTF">2015-09-15T10:55:56Z</dcterms:modified>
</cp:coreProperties>
</file>