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5" r:id="rId3"/>
    <p:sldId id="258" r:id="rId4"/>
    <p:sldId id="257" r:id="rId5"/>
    <p:sldId id="259" r:id="rId6"/>
    <p:sldId id="260" r:id="rId7"/>
    <p:sldId id="261" r:id="rId8"/>
    <p:sldId id="266" r:id="rId9"/>
    <p:sldId id="263" r:id="rId10"/>
  </p:sldIdLst>
  <p:sldSz cx="12192000" cy="6858000"/>
  <p:notesSz cx="6807200" cy="99393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587" autoAdjust="0"/>
    <p:restoredTop sz="86417" autoAdjust="0"/>
  </p:normalViewPr>
  <p:slideViewPr>
    <p:cSldViewPr snapToGrid="0">
      <p:cViewPr varScale="1">
        <p:scale>
          <a:sx n="86" d="100"/>
          <a:sy n="86" d="100"/>
        </p:scale>
        <p:origin x="147" y="76"/>
      </p:cViewPr>
      <p:guideLst/>
    </p:cSldViewPr>
  </p:slideViewPr>
  <p:outlineViewPr>
    <p:cViewPr>
      <p:scale>
        <a:sx n="33" d="100"/>
        <a:sy n="33" d="100"/>
      </p:scale>
      <p:origin x="0" y="-5064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-3175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ln/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0001" y="1449147"/>
            <a:ext cx="10572000" cy="2971051"/>
          </a:xfrm>
        </p:spPr>
        <p:txBody>
          <a:bodyPr/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10001" y="5280847"/>
            <a:ext cx="10572000" cy="434974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9EBBA-996F-894A-B54A-D6246ED52CEA}" type="datetimeFigureOut">
              <a:rPr lang="en-US" dirty="0"/>
              <a:pPr/>
              <a:t>2/5/2021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800600"/>
            <a:ext cx="10561418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5" name="Picture Placeholder 14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0" y="0"/>
            <a:ext cx="12192000" cy="4800600"/>
          </a:xfrm>
          <a:custGeom>
            <a:avLst/>
            <a:gdLst/>
            <a:ahLst/>
            <a:cxnLst/>
            <a:rect l="0" t="0" r="r" b="b"/>
            <a:pathLst>
              <a:path w="5760" h="3289">
                <a:moveTo>
                  <a:pt x="5760" y="0"/>
                </a:moveTo>
                <a:lnTo>
                  <a:pt x="0" y="0"/>
                </a:lnTo>
                <a:lnTo>
                  <a:pt x="0" y="3100"/>
                </a:lnTo>
                <a:lnTo>
                  <a:pt x="943" y="3100"/>
                </a:lnTo>
                <a:lnTo>
                  <a:pt x="1123" y="3281"/>
                </a:lnTo>
                <a:lnTo>
                  <a:pt x="1123" y="3281"/>
                </a:lnTo>
                <a:lnTo>
                  <a:pt x="1127" y="3283"/>
                </a:lnTo>
                <a:lnTo>
                  <a:pt x="1133" y="3286"/>
                </a:lnTo>
                <a:lnTo>
                  <a:pt x="1139" y="3289"/>
                </a:lnTo>
                <a:lnTo>
                  <a:pt x="1144" y="3289"/>
                </a:lnTo>
                <a:lnTo>
                  <a:pt x="1150" y="3289"/>
                </a:lnTo>
                <a:lnTo>
                  <a:pt x="1155" y="3286"/>
                </a:lnTo>
                <a:lnTo>
                  <a:pt x="1161" y="3283"/>
                </a:lnTo>
                <a:lnTo>
                  <a:pt x="1165" y="3281"/>
                </a:lnTo>
                <a:lnTo>
                  <a:pt x="1345" y="3100"/>
                </a:lnTo>
                <a:lnTo>
                  <a:pt x="5760" y="3100"/>
                </a:lnTo>
                <a:lnTo>
                  <a:pt x="5760" y="0"/>
                </a:lnTo>
                <a:close/>
              </a:path>
            </a:pathLst>
          </a:custGeom>
          <a:noFill/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marL="0" indent="0" algn="ctr">
              <a:buFontTx/>
              <a:buNone/>
              <a:defRPr sz="1600"/>
            </a:lvl1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0000" y="5367338"/>
            <a:ext cx="10561418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79C5D-2A6F-F04D-97DA-BEF2467B64E4}" type="datetimeFigureOut">
              <a:rPr lang="en-US" dirty="0"/>
              <a:pPr/>
              <a:t>2/5/2021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>
            <a:spLocks noChangeAspect="1"/>
          </p:cNvSpPr>
          <p:nvPr/>
        </p:nvSpPr>
        <p:spPr bwMode="auto">
          <a:xfrm>
            <a:off x="631697" y="1081456"/>
            <a:ext cx="6332416" cy="3239188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0985" y="1238502"/>
            <a:ext cx="5893840" cy="2645912"/>
          </a:xfrm>
        </p:spPr>
        <p:txBody>
          <a:bodyPr anchor="b"/>
          <a:lstStyle>
            <a:lvl1pPr algn="l">
              <a:defRPr sz="4200" b="1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3190" y="4443680"/>
            <a:ext cx="5891636" cy="713241"/>
          </a:xfrm>
        </p:spPr>
        <p:txBody>
          <a:bodyPr anchor="t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7574642" y="1081456"/>
            <a:ext cx="3810001" cy="407546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A1846-DA80-1C48-A609-854EA85C59AD}" type="datetimeFigureOut">
              <a:rPr lang="en-US" dirty="0"/>
              <a:pPr/>
              <a:t>2/5/2021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6"/>
          <p:cNvSpPr>
            <a:spLocks noChangeAspect="1"/>
          </p:cNvSpPr>
          <p:nvPr/>
        </p:nvSpPr>
        <p:spPr bwMode="auto">
          <a:xfrm>
            <a:off x="1140884" y="2286585"/>
            <a:ext cx="4895115" cy="2503972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8" name="Title 1"/>
          <p:cNvSpPr>
            <a:spLocks noGrp="1"/>
          </p:cNvSpPr>
          <p:nvPr>
            <p:ph type="title"/>
          </p:nvPr>
        </p:nvSpPr>
        <p:spPr>
          <a:xfrm>
            <a:off x="1357089" y="2435957"/>
            <a:ext cx="4382521" cy="2007789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6156000" y="2286000"/>
            <a:ext cx="4880300" cy="229552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54567-0DE4-3F47-BF90-CB84690072F9}" type="datetimeFigureOut">
              <a:rPr lang="en-US" dirty="0"/>
              <a:pPr/>
              <a:t>2/5/2021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C52C72-DE31-F449-A4ED-4C594FD91407}" type="datetimeFigureOut">
              <a:rPr lang="en-US" dirty="0"/>
              <a:pPr/>
              <a:t>2/5/2021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7669651" y="446089"/>
            <a:ext cx="4522349" cy="5414962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183540" y="586171"/>
            <a:ext cx="2494791" cy="513479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0001" y="446089"/>
            <a:ext cx="6611540" cy="5414962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2726E-379B-B349-9EED-81ED093FA806}" type="datetimeFigureOut">
              <a:rPr lang="en-US" dirty="0"/>
              <a:pPr/>
              <a:t>2/5/2021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8712" y="2222287"/>
            <a:ext cx="10554574" cy="363651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A1323-8D79-1946-B0D7-40001CF92E9D}" type="datetimeFigureOut">
              <a:rPr lang="en-US" dirty="0"/>
              <a:pPr/>
              <a:t>2/5/2021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7"/>
          <p:cNvSpPr/>
          <p:nvPr/>
        </p:nvSpPr>
        <p:spPr bwMode="auto">
          <a:xfrm>
            <a:off x="0" y="1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0" y="0"/>
                </a:moveTo>
                <a:lnTo>
                  <a:pt x="5760" y="0"/>
                </a:lnTo>
                <a:lnTo>
                  <a:pt x="5760" y="3090"/>
                </a:lnTo>
                <a:lnTo>
                  <a:pt x="4817" y="3090"/>
                </a:lnTo>
                <a:lnTo>
                  <a:pt x="4637" y="3270"/>
                </a:lnTo>
                <a:lnTo>
                  <a:pt x="4637" y="3270"/>
                </a:lnTo>
                <a:lnTo>
                  <a:pt x="4633" y="3272"/>
                </a:lnTo>
                <a:lnTo>
                  <a:pt x="4627" y="3275"/>
                </a:lnTo>
                <a:lnTo>
                  <a:pt x="4621" y="3278"/>
                </a:lnTo>
                <a:lnTo>
                  <a:pt x="4616" y="3278"/>
                </a:lnTo>
                <a:lnTo>
                  <a:pt x="4610" y="3278"/>
                </a:lnTo>
                <a:lnTo>
                  <a:pt x="4605" y="3275"/>
                </a:lnTo>
                <a:lnTo>
                  <a:pt x="4599" y="3272"/>
                </a:lnTo>
                <a:lnTo>
                  <a:pt x="4595" y="3270"/>
                </a:lnTo>
                <a:lnTo>
                  <a:pt x="4415" y="3090"/>
                </a:lnTo>
                <a:lnTo>
                  <a:pt x="0" y="309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2951396"/>
            <a:ext cx="10561418" cy="1468800"/>
          </a:xfrm>
        </p:spPr>
        <p:txBody>
          <a:bodyPr anchor="b"/>
          <a:lstStyle>
            <a:lvl1pPr algn="r">
              <a:defRPr sz="4800" b="1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5281201"/>
            <a:ext cx="10561418" cy="433955"/>
          </a:xfrm>
        </p:spPr>
        <p:txBody>
          <a:bodyPr anchor="t">
            <a:no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A1846-DA80-1C48-A609-854EA85C59AD}" type="datetimeFigureOut">
              <a:rPr lang="en-US" dirty="0"/>
              <a:pPr/>
              <a:t>2/5/2021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8712" y="2222287"/>
            <a:ext cx="5185873" cy="3638763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7415" y="2222287"/>
            <a:ext cx="5194583" cy="3638764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02355-E14B-8545-A8F8-0FE83CC9D524}" type="datetimeFigureOut">
              <a:rPr lang="en-US" dirty="0"/>
              <a:pPr/>
              <a:t>2/5/2021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4728" y="2174875"/>
            <a:ext cx="5189857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4729" y="2751138"/>
            <a:ext cx="5189856" cy="3109913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7415" y="2174875"/>
            <a:ext cx="5194583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7415" y="2751138"/>
            <a:ext cx="5194583" cy="3109913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40F58-564D-2B4F-AE67-E407BA4FCF45}" type="datetimeFigureOut">
              <a:rPr lang="en-US" dirty="0"/>
              <a:pPr/>
              <a:t>2/5/2021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A34C8-038E-2045-AF43-DF7DBB8E0E9E}" type="datetimeFigureOut">
              <a:rPr lang="en-US" dirty="0"/>
              <a:pPr/>
              <a:t>2/5/2021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8C68F-D26B-8F47-958C-23B49CF8A634}" type="datetimeFigureOut">
              <a:rPr lang="en-US" dirty="0"/>
              <a:pPr/>
              <a:t>2/5/2021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1073151" y="446087"/>
            <a:ext cx="3547533" cy="1814651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3151" y="446088"/>
            <a:ext cx="3547533" cy="161839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446088"/>
            <a:ext cx="6252633" cy="5414963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3151" y="2260738"/>
            <a:ext cx="3547533" cy="360031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F5E60-9974-AC48-9591-99C2BB44B7CF}" type="datetimeFigureOut">
              <a:rPr lang="en-US" dirty="0"/>
              <a:pPr/>
              <a:t>2/5/2021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4728" y="727522"/>
            <a:ext cx="4852988" cy="1617163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9" name="Picture Placeholder 11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6098117" y="0"/>
            <a:ext cx="6093883" cy="6858000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algn="ctr">
              <a:buFontTx/>
              <a:buNone/>
              <a:defRPr sz="1400"/>
            </a:lvl1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4728" y="2344684"/>
            <a:ext cx="4852988" cy="3516365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885810" y="6041362"/>
            <a:ext cx="976879" cy="365125"/>
          </a:xfrm>
        </p:spPr>
        <p:txBody>
          <a:bodyPr/>
          <a:lstStyle/>
          <a:p>
            <a:fld id="{18C79C5D-2A6F-F04D-97DA-BEF2467B64E4}" type="datetimeFigureOut">
              <a:rPr lang="en-US" dirty="0"/>
              <a:pPr/>
              <a:t>2/5/2021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90396" y="6041362"/>
            <a:ext cx="3295413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862689" y="5915888"/>
            <a:ext cx="1062155" cy="490599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  <a:prstGeom prst="rect">
            <a:avLst/>
          </a:prstGeom>
          <a:effectLst>
            <a:outerShdw blurRad="50800" dir="14400000">
              <a:srgbClr val="000000">
                <a:alpha val="60000"/>
              </a:srgbClr>
            </a:outerShdw>
          </a:effectLst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2184401"/>
            <a:ext cx="10563285" cy="3674397"/>
          </a:xfrm>
          <a:prstGeom prst="rect">
            <a:avLst/>
          </a:prstGeom>
          <a:effectLst>
            <a:outerShdw blurRad="50800" dir="14400000">
              <a:srgbClr val="000000">
                <a:alpha val="40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1514" y="6041362"/>
            <a:ext cx="864432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334626" y="6041362"/>
            <a:ext cx="1343706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09B482E8-6E0E-1B4F-B1FD-C69DB9E858D9}" type="datetimeFigureOut">
              <a:rPr lang="en-US" dirty="0"/>
              <a:pPr/>
              <a:t>2/5/2021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78331" y="5915888"/>
            <a:ext cx="1062155" cy="490599"/>
          </a:xfrm>
          <a:prstGeom prst="rect">
            <a:avLst/>
          </a:prstGeom>
        </p:spPr>
        <p:txBody>
          <a:bodyPr vert="horz" lIns="91440" tIns="45720" rIns="91440" bIns="10800" rtlCol="0" anchor="b"/>
          <a:lstStyle>
            <a:lvl1pPr algn="r">
              <a:defRPr sz="20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3" r:id="rId9"/>
    <p:sldLayoutId id="2147483657" r:id="rId10"/>
    <p:sldLayoutId id="2147483666" r:id="rId11"/>
    <p:sldLayoutId id="2147483661" r:id="rId12"/>
    <p:sldLayoutId id="2147483658" r:id="rId13"/>
    <p:sldLayoutId id="2147483659" r:id="rId14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000" b="1" kern="1200">
          <a:solidFill>
            <a:srgbClr val="FEFEFE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4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36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Jan.logie@parliament.govt.nz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NZ" dirty="0" smtClean="0"/>
              <a:t>Aotearoa- New Zealand experience</a:t>
            </a:r>
            <a:endParaRPr lang="en-NZ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NZ" dirty="0" smtClean="0">
                <a:hlinkClick r:id="rId2"/>
              </a:rPr>
              <a:t>Jan Logie MP - Jan.logie@parliament.govt.nz</a:t>
            </a:r>
            <a:r>
              <a:rPr lang="en-NZ" dirty="0" smtClean="0"/>
              <a:t> </a:t>
            </a:r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1294681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 smtClean="0"/>
              <a:t>Key messages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NZ" dirty="0" smtClean="0"/>
              <a:t>Domestic violence isn’t contained to the home it follows victims wherever they go</a:t>
            </a:r>
          </a:p>
          <a:p>
            <a:r>
              <a:rPr lang="en-NZ" dirty="0"/>
              <a:t>It shouldn’t be a matter of luck whether you’re safe at work</a:t>
            </a:r>
          </a:p>
          <a:p>
            <a:r>
              <a:rPr lang="en-NZ" dirty="0"/>
              <a:t>Everyone should have a pathway to </a:t>
            </a:r>
            <a:r>
              <a:rPr lang="en-NZ" dirty="0" smtClean="0"/>
              <a:t>safety – work is a critical pathway to safety</a:t>
            </a:r>
            <a:endParaRPr lang="en-NZ" dirty="0"/>
          </a:p>
          <a:p>
            <a:r>
              <a:rPr lang="en-NZ" dirty="0" smtClean="0"/>
              <a:t>We all need to be part of the solution</a:t>
            </a:r>
          </a:p>
          <a:p>
            <a:r>
              <a:rPr lang="en-NZ" dirty="0" smtClean="0"/>
              <a:t>If you’ve got the chance to protect someone from violence or even save their life then you should</a:t>
            </a:r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1120258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 smtClean="0"/>
              <a:t>The legislation</a:t>
            </a:r>
            <a:endParaRPr lang="en-NZ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NZ" dirty="0" smtClean="0"/>
              <a:t>Up to ten days leave a year for victims and those caring for affected children</a:t>
            </a:r>
          </a:p>
          <a:p>
            <a:r>
              <a:rPr lang="en-NZ" dirty="0" smtClean="0"/>
              <a:t>Protections for victims of domestic violence in the workplace from discrimination on the grounds of being a victims </a:t>
            </a:r>
          </a:p>
          <a:p>
            <a:r>
              <a:rPr lang="en-NZ" dirty="0" smtClean="0"/>
              <a:t>Bespoke flexible working arrangement framework </a:t>
            </a:r>
          </a:p>
        </p:txBody>
      </p:sp>
    </p:spTree>
    <p:extLst>
      <p:ext uri="{BB962C8B-B14F-4D97-AF65-F5344CB8AC3E}">
        <p14:creationId xmlns:p14="http://schemas.microsoft.com/office/powerpoint/2010/main" val="1966411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 smtClean="0"/>
              <a:t>10 days leave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NZ" dirty="0" smtClean="0"/>
              <a:t>No requirement for current abuse</a:t>
            </a:r>
          </a:p>
          <a:p>
            <a:r>
              <a:rPr lang="en-NZ" dirty="0" smtClean="0"/>
              <a:t>Available to victims and those with day=day care responsibilities for children affected by domestic violence</a:t>
            </a:r>
          </a:p>
          <a:p>
            <a:r>
              <a:rPr lang="en-NZ" dirty="0" smtClean="0"/>
              <a:t>Per annum entitlement</a:t>
            </a:r>
          </a:p>
          <a:p>
            <a:r>
              <a:rPr lang="en-NZ" dirty="0" smtClean="0"/>
              <a:t>Not gendered</a:t>
            </a:r>
          </a:p>
          <a:p>
            <a:r>
              <a:rPr lang="en-NZ" dirty="0" smtClean="0"/>
              <a:t>No requirement for proof</a:t>
            </a:r>
          </a:p>
          <a:p>
            <a:r>
              <a:rPr lang="en-NZ" dirty="0" smtClean="0"/>
              <a:t>Employers can ask for proof</a:t>
            </a:r>
          </a:p>
          <a:p>
            <a:r>
              <a:rPr lang="en-NZ" dirty="0" smtClean="0"/>
              <a:t>Can be used in hourly increments or whole ten days</a:t>
            </a:r>
            <a:endParaRPr lang="en-NZ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>
            <a:normAutofit lnSpcReduction="10000"/>
          </a:bodyPr>
          <a:lstStyle/>
          <a:p>
            <a:r>
              <a:rPr lang="en-NZ" sz="2400" b="1" dirty="0" smtClean="0"/>
              <a:t>Purpose</a:t>
            </a:r>
          </a:p>
          <a:p>
            <a:r>
              <a:rPr lang="en-NZ" dirty="0" smtClean="0"/>
              <a:t>Provide a pathway to safety</a:t>
            </a:r>
          </a:p>
          <a:p>
            <a:r>
              <a:rPr lang="en-NZ" dirty="0" smtClean="0"/>
              <a:t>Enable victims to maintain positive non-violent relationships and income</a:t>
            </a:r>
          </a:p>
          <a:p>
            <a:r>
              <a:rPr lang="en-NZ" dirty="0" smtClean="0"/>
              <a:t>Stop women from leaving employment because they feel they’re letting their employer down</a:t>
            </a:r>
          </a:p>
          <a:p>
            <a:r>
              <a:rPr lang="en-NZ" dirty="0" smtClean="0"/>
              <a:t>Stop women from being fired because abusive partners make force them to be late or absent/time for court appointments</a:t>
            </a:r>
          </a:p>
          <a:p>
            <a:r>
              <a:rPr lang="en-NZ" dirty="0" smtClean="0"/>
              <a:t>Create standard rights and protections for all victims of DV in employment</a:t>
            </a:r>
          </a:p>
          <a:p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2012713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 smtClean="0"/>
              <a:t>Non-discrimination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2521" y="381130"/>
            <a:ext cx="6252633" cy="5414963"/>
          </a:xfrm>
        </p:spPr>
        <p:txBody>
          <a:bodyPr/>
          <a:lstStyle/>
          <a:p>
            <a:r>
              <a:rPr lang="en-NZ" dirty="0" smtClean="0"/>
              <a:t>Illegal for employers to ask in an interview if someone is a victim of domestic violence</a:t>
            </a:r>
          </a:p>
          <a:p>
            <a:r>
              <a:rPr lang="en-NZ" dirty="0" smtClean="0"/>
              <a:t>Illegal to dismiss because of domestic violence</a:t>
            </a:r>
          </a:p>
          <a:p>
            <a:r>
              <a:rPr lang="en-NZ" dirty="0" smtClean="0"/>
              <a:t>Illegal to offer poorer terms, conditions or opportunities</a:t>
            </a:r>
          </a:p>
          <a:p>
            <a:r>
              <a:rPr lang="en-NZ" dirty="0" smtClean="0"/>
              <a:t>Illegal to retire victim peremptorily</a:t>
            </a:r>
          </a:p>
          <a:p>
            <a:r>
              <a:rPr lang="en-NZ" dirty="0" smtClean="0"/>
              <a:t>Illegal to subject victim to any detriment due to domestic violence</a:t>
            </a:r>
          </a:p>
          <a:p>
            <a:r>
              <a:rPr lang="en-NZ" dirty="0" smtClean="0"/>
              <a:t>Victims can seek redress through the Human Rights Commission or a personal grievance</a:t>
            </a:r>
            <a:endParaRPr lang="en-NZ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NZ" sz="2400" b="1" dirty="0" smtClean="0"/>
              <a:t>Purpose</a:t>
            </a:r>
          </a:p>
          <a:p>
            <a:r>
              <a:rPr lang="en-NZ" dirty="0" smtClean="0"/>
              <a:t>To counter arguments that employers would stop employing women </a:t>
            </a:r>
          </a:p>
          <a:p>
            <a:r>
              <a:rPr lang="en-NZ" dirty="0" smtClean="0"/>
              <a:t>Protect victims being fired or otherwise penalised for accessing support, </a:t>
            </a:r>
          </a:p>
          <a:p>
            <a:r>
              <a:rPr lang="en-NZ" dirty="0" smtClean="0"/>
              <a:t>Protect victims from being fired or otherwise penalised if an abusive partner caused problems in the workplace</a:t>
            </a:r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1917924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 smtClean="0"/>
              <a:t>Flexible Working arrangements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NZ" dirty="0" smtClean="0"/>
              <a:t>Guide additional points not previously in legislation</a:t>
            </a:r>
          </a:p>
          <a:p>
            <a:pPr lvl="1"/>
            <a:r>
              <a:rPr lang="en-NZ" dirty="0" smtClean="0"/>
              <a:t>Location of workplace</a:t>
            </a:r>
          </a:p>
          <a:p>
            <a:pPr lvl="1"/>
            <a:r>
              <a:rPr lang="en-NZ" dirty="0" smtClean="0"/>
              <a:t>Duties at work</a:t>
            </a:r>
          </a:p>
          <a:p>
            <a:pPr lvl="1"/>
            <a:r>
              <a:rPr lang="en-NZ" dirty="0" smtClean="0"/>
              <a:t>Contact details</a:t>
            </a:r>
          </a:p>
          <a:p>
            <a:pPr lvl="1"/>
            <a:r>
              <a:rPr lang="en-NZ" dirty="0" smtClean="0"/>
              <a:t>Any other terms as identified by the employee</a:t>
            </a:r>
          </a:p>
          <a:p>
            <a:r>
              <a:rPr lang="en-NZ" dirty="0" smtClean="0"/>
              <a:t>Faster process</a:t>
            </a:r>
          </a:p>
          <a:p>
            <a:r>
              <a:rPr lang="en-NZ" dirty="0"/>
              <a:t>Expectation of accommodation if possible</a:t>
            </a:r>
          </a:p>
          <a:p>
            <a:r>
              <a:rPr lang="en-NZ" dirty="0" smtClean="0"/>
              <a:t>Appeal rights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NZ" sz="2400" b="1" dirty="0" smtClean="0"/>
              <a:t>Purpose</a:t>
            </a:r>
          </a:p>
          <a:p>
            <a:r>
              <a:rPr lang="en-NZ" sz="1800" dirty="0" smtClean="0"/>
              <a:t>To </a:t>
            </a:r>
            <a:r>
              <a:rPr lang="en-NZ" sz="1800" dirty="0"/>
              <a:t>improve workplace health and safety</a:t>
            </a:r>
          </a:p>
          <a:p>
            <a:r>
              <a:rPr lang="en-NZ" sz="1800" dirty="0" smtClean="0"/>
              <a:t>To provide a basic guide for employers on ways to help ensure the workplace is safe from domestic violence</a:t>
            </a:r>
          </a:p>
          <a:p>
            <a:r>
              <a:rPr lang="en-NZ" sz="1800" dirty="0" smtClean="0"/>
              <a:t>To help maintain attachment to work</a:t>
            </a:r>
            <a:endParaRPr lang="en-NZ" sz="1800" dirty="0"/>
          </a:p>
        </p:txBody>
      </p:sp>
    </p:spTree>
    <p:extLst>
      <p:ext uri="{BB962C8B-B14F-4D97-AF65-F5344CB8AC3E}">
        <p14:creationId xmlns:p14="http://schemas.microsoft.com/office/powerpoint/2010/main" val="2672467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 smtClean="0"/>
              <a:t>Evidence</a:t>
            </a:r>
            <a:endParaRPr lang="en-NZ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NZ" dirty="0" smtClean="0"/>
              <a:t>National Public Service Union (PSA) – qualitative research of impact</a:t>
            </a:r>
          </a:p>
          <a:p>
            <a:r>
              <a:rPr lang="en-NZ" dirty="0" smtClean="0"/>
              <a:t>Economic modelling of impact of introducing the legislation – net positive</a:t>
            </a:r>
          </a:p>
          <a:p>
            <a:r>
              <a:rPr lang="en-NZ" dirty="0" smtClean="0"/>
              <a:t>Research women accessing refuge services number in employment at start of the relationship</a:t>
            </a:r>
          </a:p>
          <a:p>
            <a:r>
              <a:rPr lang="en-NZ" dirty="0" smtClean="0"/>
              <a:t>Australian evidence – recommendation from Royal Commission, evidence cross sectors how leave was being used with over 1 million workers having coverage</a:t>
            </a:r>
          </a:p>
          <a:p>
            <a:r>
              <a:rPr lang="en-NZ" dirty="0" smtClean="0"/>
              <a:t>Stories - </a:t>
            </a:r>
            <a:endParaRPr lang="en-NZ" dirty="0" smtClean="0"/>
          </a:p>
          <a:p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4186084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 smtClean="0"/>
              <a:t>Implementation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NZ" dirty="0" smtClean="0"/>
              <a:t>Government advice</a:t>
            </a:r>
          </a:p>
          <a:p>
            <a:r>
              <a:rPr lang="en-NZ" dirty="0" smtClean="0"/>
              <a:t>Online policy builder</a:t>
            </a:r>
          </a:p>
          <a:p>
            <a:r>
              <a:rPr lang="en-NZ" dirty="0" smtClean="0"/>
              <a:t>HRC model policy</a:t>
            </a:r>
          </a:p>
          <a:p>
            <a:r>
              <a:rPr lang="en-NZ" dirty="0" smtClean="0"/>
              <a:t>DV organisations – policy development and DV tick</a:t>
            </a:r>
          </a:p>
          <a:p>
            <a:r>
              <a:rPr lang="en-NZ" dirty="0" smtClean="0"/>
              <a:t>Unions bargaining – visibility and extension</a:t>
            </a:r>
          </a:p>
          <a:p>
            <a:r>
              <a:rPr lang="en-NZ" dirty="0" smtClean="0"/>
              <a:t>Women and organisations reporting it’s making a difference</a:t>
            </a:r>
          </a:p>
          <a:p>
            <a:r>
              <a:rPr lang="en-NZ" dirty="0" smtClean="0"/>
              <a:t>1/3 businesses have policy</a:t>
            </a:r>
          </a:p>
          <a:p>
            <a:r>
              <a:rPr lang="en-NZ" dirty="0" smtClean="0"/>
              <a:t>Business lobby perception changed</a:t>
            </a:r>
          </a:p>
          <a:p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190612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 smtClean="0"/>
              <a:t>Next steps/what I’d do differently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NZ" dirty="0" smtClean="0"/>
              <a:t>Proof </a:t>
            </a:r>
          </a:p>
          <a:p>
            <a:r>
              <a:rPr lang="en-NZ" dirty="0" smtClean="0"/>
              <a:t>Flexible arrangements currently time limited </a:t>
            </a:r>
          </a:p>
          <a:p>
            <a:r>
              <a:rPr lang="en-NZ" dirty="0"/>
              <a:t>Promotion – requirement to have a policy </a:t>
            </a:r>
          </a:p>
          <a:p>
            <a:r>
              <a:rPr lang="en-NZ" dirty="0" smtClean="0"/>
              <a:t>ILO C190</a:t>
            </a:r>
          </a:p>
          <a:p>
            <a:r>
              <a:rPr lang="en-NZ" dirty="0"/>
              <a:t>Victims of sexual violence</a:t>
            </a:r>
          </a:p>
          <a:p>
            <a:r>
              <a:rPr lang="en-NZ" dirty="0" smtClean="0"/>
              <a:t>People-using-violence </a:t>
            </a:r>
            <a:r>
              <a:rPr lang="en-NZ" dirty="0"/>
              <a:t>paid/unpaid leave for courses</a:t>
            </a:r>
          </a:p>
          <a:p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3090288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Quotable">
  <a:themeElements>
    <a:clrScheme name="Quotable">
      <a:dk1>
        <a:sysClr val="windowText" lastClr="000000"/>
      </a:dk1>
      <a:lt1>
        <a:sysClr val="window" lastClr="FFFFFF"/>
      </a:lt1>
      <a:dk2>
        <a:srgbClr val="212121"/>
      </a:dk2>
      <a:lt2>
        <a:srgbClr val="636363"/>
      </a:lt2>
      <a:accent1>
        <a:srgbClr val="00C6BB"/>
      </a:accent1>
      <a:accent2>
        <a:srgbClr val="6FEBA0"/>
      </a:accent2>
      <a:accent3>
        <a:srgbClr val="B6DF5E"/>
      </a:accent3>
      <a:accent4>
        <a:srgbClr val="EFB251"/>
      </a:accent4>
      <a:accent5>
        <a:srgbClr val="EF755F"/>
      </a:accent5>
      <a:accent6>
        <a:srgbClr val="ED515C"/>
      </a:accent6>
      <a:hlink>
        <a:srgbClr val="8F8F8F"/>
      </a:hlink>
      <a:folHlink>
        <a:srgbClr val="A5A5A5"/>
      </a:folHlink>
    </a:clrScheme>
    <a:fontScheme name="Quotable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Quotable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lumMod val="105000"/>
              </a:schemeClr>
            </a:gs>
            <a:gs pos="100000">
              <a:schemeClr val="phClr">
                <a:tint val="9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8000"/>
                <a:lumMod val="102000"/>
              </a:schemeClr>
              <a:schemeClr val="phClr">
                <a:shade val="98000"/>
                <a:lumMod val="98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innerShdw blurRad="63500" dist="25400" dir="13500000">
              <a:srgbClr val="000000">
                <a:alpha val="75000"/>
              </a:srgbClr>
            </a:inn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</a:schemeClr>
            </a:gs>
            <a:gs pos="100000">
              <a:schemeClr val="phClr">
                <a:tint val="84000"/>
                <a:shade val="84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90000"/>
                <a:satMod val="120000"/>
                <a:lumMod val="90000"/>
              </a:schemeClr>
            </a:gs>
            <a:gs pos="100000">
              <a:schemeClr val="phClr"/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Quotable" id="{39EC5628-30ED-4578-ACD8-9820EDB8E15A}" vid="{6F3559E9-1A4C-49D8-94D4-F41003531C4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TM03457503[[fn=Quotable]]</Template>
  <TotalTime>85</TotalTime>
  <Words>521</Words>
  <Application>Microsoft Office PowerPoint</Application>
  <PresentationFormat>Widescreen</PresentationFormat>
  <Paragraphs>72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Century Gothic</vt:lpstr>
      <vt:lpstr>Wingdings 2</vt:lpstr>
      <vt:lpstr>Quotable</vt:lpstr>
      <vt:lpstr>Aotearoa- New Zealand experience</vt:lpstr>
      <vt:lpstr>Key messages</vt:lpstr>
      <vt:lpstr>The legislation</vt:lpstr>
      <vt:lpstr>10 days leave</vt:lpstr>
      <vt:lpstr>Non-discrimination</vt:lpstr>
      <vt:lpstr>Flexible Working arrangements</vt:lpstr>
      <vt:lpstr>Evidence</vt:lpstr>
      <vt:lpstr>Implementation</vt:lpstr>
      <vt:lpstr>Next steps/what I’d do differently</vt:lpstr>
    </vt:vector>
  </TitlesOfParts>
  <Company>Parliamentary Service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Domestic Violence Workplace Protections</dc:title>
  <dc:creator>Jan Logie</dc:creator>
  <cp:lastModifiedBy>Raewyn Tate</cp:lastModifiedBy>
  <cp:revision>12</cp:revision>
  <cp:lastPrinted>2021-01-31T21:26:36Z</cp:lastPrinted>
  <dcterms:created xsi:type="dcterms:W3CDTF">2021-01-26T01:31:44Z</dcterms:created>
  <dcterms:modified xsi:type="dcterms:W3CDTF">2021-02-04T20:01:04Z</dcterms:modified>
</cp:coreProperties>
</file>