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  <p:sldMasterId id="2147483666" r:id="rId19"/>
  </p:sldMasterIdLst>
  <p:sldIdLst>
    <p:sldId id="256" r:id="rId20"/>
    <p:sldId id="257" r:id="rId21"/>
    <p:sldId id="261" r:id="rId22"/>
    <p:sldId id="258" r:id="rId23"/>
    <p:sldId id="259" r:id="rId24"/>
    <p:sldId id="267" r:id="rId25"/>
    <p:sldId id="263" r:id="rId26"/>
    <p:sldId id="270" r:id="rId27"/>
    <p:sldId id="271" r:id="rId28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9825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5197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79228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09565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9331177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8773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04203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82190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195804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894934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5200706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571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1320800"/>
            <a:ext cx="2965450" cy="68707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1320800"/>
            <a:ext cx="8743950" cy="68707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3146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49097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22553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06623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1807289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2324100"/>
            <a:ext cx="2463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700" y="2324100"/>
            <a:ext cx="2463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81664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76143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5795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993535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3412591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721609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76669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63317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30200"/>
            <a:ext cx="2965450" cy="8559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8743950" cy="8559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97153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4885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55320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2744135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9300" y="2324100"/>
            <a:ext cx="1955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7500" y="2324100"/>
            <a:ext cx="1955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24204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1182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37054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336085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61664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9603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335675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99436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30200"/>
            <a:ext cx="2965450" cy="8559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8743950" cy="8559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05027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40635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68294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1763167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863600"/>
            <a:ext cx="5854700" cy="802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63600"/>
            <a:ext cx="5854700" cy="802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34520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501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53705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2597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8125397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4948211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2680979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92489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90525"/>
            <a:ext cx="2965450" cy="84994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90525"/>
            <a:ext cx="8743950" cy="84994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47131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233178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24757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8977534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97698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68368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3697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2324100"/>
            <a:ext cx="58547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324100"/>
            <a:ext cx="58547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8010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475617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694748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425307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83688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30200"/>
            <a:ext cx="2965450" cy="83820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8743950" cy="8382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29470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54885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6674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3927922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2324100"/>
            <a:ext cx="58547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324100"/>
            <a:ext cx="58547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35800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8964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7435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4753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627774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7170828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539313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90385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30200"/>
            <a:ext cx="2965450" cy="8559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8743950" cy="8559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05343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01424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19984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6661387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031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71824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54218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27934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10895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2308827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112393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45418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53685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49754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005660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42142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741665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5016500"/>
            <a:ext cx="2463800" cy="317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700" y="5016500"/>
            <a:ext cx="2463800" cy="317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97359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72169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04732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533829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1181185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1502507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04698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81500" y="1320800"/>
            <a:ext cx="1270000" cy="68707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1320800"/>
            <a:ext cx="3657600" cy="68707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5829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962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3002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854179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3994710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48600" y="8470900"/>
            <a:ext cx="24003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01300" y="8470900"/>
            <a:ext cx="24003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62155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8602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184224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995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8990098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3062753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49200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53625" y="7785100"/>
            <a:ext cx="2847975" cy="1701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9700" y="7785100"/>
            <a:ext cx="8391525" cy="1701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1319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998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8952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2301145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5969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5093732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45708"/>
      </p:ext>
    </p:extLst>
  </p:cSld>
  <p:clrMapOvr>
    <a:masterClrMapping/>
  </p:clrMapOvr>
  <p:transition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48767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56747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099538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6058653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1599358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80512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2276475"/>
            <a:ext cx="2965450" cy="6435725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276475"/>
            <a:ext cx="87439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086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1797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330200"/>
            <a:ext cx="2965450" cy="8559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8743950" cy="8559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07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084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20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75357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54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918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675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9510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549499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80213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87013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6596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0516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3136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6593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109455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630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334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0887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5016500"/>
            <a:ext cx="5854700" cy="317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16500"/>
            <a:ext cx="5854700" cy="317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2962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06717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48979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145039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9993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0532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8341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6384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86271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92520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219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9594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5857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6031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82741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6427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6115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6422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5937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96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886920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8405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2016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21397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8233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61620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342243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211325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9726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16440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8308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02324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63149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5884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05536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34643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48533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95099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224339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947687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54933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4911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89218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1310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0931459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377919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5500" y="8813800"/>
            <a:ext cx="4051300" cy="81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1202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28418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882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762052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5417954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53390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16501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188" y="390525"/>
            <a:ext cx="2979737" cy="9236075"/>
          </a:xfrm>
          <a:prstGeom prst="rect">
            <a:avLst/>
          </a:prstGeo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390525"/>
            <a:ext cx="8789988" cy="923607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9886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3754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1301839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0034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471079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2324100"/>
            <a:ext cx="2463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700" y="2324100"/>
            <a:ext cx="24638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01077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8084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37738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0904617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0207699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4961411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3574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81500" y="330200"/>
            <a:ext cx="1270000" cy="85598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30200"/>
            <a:ext cx="3657600" cy="85598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10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5016500"/>
            <a:ext cx="118618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647700" y="47498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1320800"/>
            <a:ext cx="118618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6488113" y="519113"/>
            <a:ext cx="0" cy="7964487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6488113" y="4476750"/>
            <a:ext cx="5995987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324100"/>
            <a:ext cx="50800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647700" y="19685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69300" y="2324100"/>
            <a:ext cx="40640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647700" y="19685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863600"/>
            <a:ext cx="11861800" cy="802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72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647700" y="19685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7112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55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6002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2044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501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59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416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73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324100"/>
            <a:ext cx="118618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647700" y="19685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7112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55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6002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2044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501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59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416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73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5016500"/>
            <a:ext cx="50800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17410" name="Line 2"/>
          <p:cNvSpPr>
            <a:spLocks noChangeShapeType="1"/>
          </p:cNvSpPr>
          <p:nvPr/>
        </p:nvSpPr>
        <p:spPr bwMode="auto">
          <a:xfrm>
            <a:off x="647700" y="4749800"/>
            <a:ext cx="4881563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1320800"/>
            <a:ext cx="50800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09700" y="7785100"/>
            <a:ext cx="57912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7543800" y="7975600"/>
            <a:ext cx="0" cy="142240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48600" y="8470900"/>
            <a:ext cx="49530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999999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708400"/>
            <a:ext cx="11861800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647700" y="1968500"/>
            <a:ext cx="117094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324100"/>
            <a:ext cx="118618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9066213" y="519113"/>
            <a:ext cx="0" cy="7964487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9066213" y="3092450"/>
            <a:ext cx="3430587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9066213" y="5873750"/>
            <a:ext cx="3430587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6502400" y="1803400"/>
            <a:ext cx="0" cy="431800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4430713" y="1778000"/>
            <a:ext cx="0" cy="505460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6488113" y="508000"/>
            <a:ext cx="0" cy="801370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4443413" y="1776413"/>
            <a:ext cx="0" cy="5068887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8545513" y="1776413"/>
            <a:ext cx="0" cy="5068887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8813800"/>
            <a:ext cx="82550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/>
  <p:txStyles>
    <p:titleStyle>
      <a:lvl1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727272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324100"/>
            <a:ext cx="50800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" charset="0"/>
              </a:rPr>
              <a:t>Click to edit Master text styles</a:t>
            </a:r>
          </a:p>
          <a:p>
            <a:pPr lvl="1"/>
            <a:r>
              <a:rPr lang="en-US">
                <a:sym typeface="Helvetica Neue" charset="0"/>
              </a:rPr>
              <a:t>Second level</a:t>
            </a:r>
          </a:p>
          <a:p>
            <a:pPr lvl="2"/>
            <a:r>
              <a:rPr lang="en-US">
                <a:sym typeface="Helvetica Neue" charset="0"/>
              </a:rPr>
              <a:t>Third level</a:t>
            </a:r>
          </a:p>
          <a:p>
            <a:pPr lvl="3"/>
            <a:r>
              <a:rPr lang="en-US">
                <a:sym typeface="Helvetica Neue" charset="0"/>
              </a:rPr>
              <a:t>Fourth level</a:t>
            </a:r>
          </a:p>
          <a:p>
            <a:pPr lvl="4"/>
            <a:r>
              <a:rPr lang="en-US">
                <a:sym typeface="Helvetica Neue" charset="0"/>
              </a:rPr>
              <a:t>Fifth level</a:t>
            </a:r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647700" y="1968500"/>
            <a:ext cx="4876800" cy="0"/>
          </a:xfrm>
          <a:prstGeom prst="line">
            <a:avLst/>
          </a:prstGeom>
          <a:noFill/>
          <a:ln w="12700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30200"/>
            <a:ext cx="50800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Neue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  <a:sym typeface="Helvetica Neue Light" charset="0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266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1pPr>
      <a:lvl2pPr marL="660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2pPr>
      <a:lvl3pPr marL="1104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3pPr>
      <a:lvl4pPr marL="15494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4pPr>
      <a:lvl5pPr marL="19939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5pPr>
      <a:lvl6pPr marL="24511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6pPr>
      <a:lvl7pPr marL="29083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7pPr>
      <a:lvl8pPr marL="33655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8pPr>
      <a:lvl9pPr marL="3822700" indent="-266700" algn="l" rtl="0" fontAlgn="base">
        <a:spcBef>
          <a:spcPts val="4800"/>
        </a:spcBef>
        <a:spcAft>
          <a:spcPct val="0"/>
        </a:spcAft>
        <a:buClr>
          <a:srgbClr val="747474"/>
        </a:buClr>
        <a:buSzPct val="100000"/>
        <a:buFont typeface="Helvetica Neue" charset="0"/>
        <a:buChar char="•"/>
        <a:defRPr sz="2600">
          <a:solidFill>
            <a:srgbClr val="747474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2" y="691122"/>
            <a:ext cx="11600762" cy="84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31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Introduction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1981200"/>
            <a:ext cx="58293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/>
          </p:cNvSpPr>
          <p:nvPr/>
        </p:nvSpPr>
        <p:spPr bwMode="auto">
          <a:xfrm>
            <a:off x="6438900" y="5257800"/>
            <a:ext cx="33591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marL="179388" algn="l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r>
              <a:rPr lang="en-US" sz="1200" b="1" i="1">
                <a:solidFill>
                  <a:srgbClr val="FFFFFF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Iceberg Social Housing Denmark (CEBRA)</a:t>
            </a:r>
            <a:endParaRPr lang="en-US" sz="1200" i="1">
              <a:solidFill>
                <a:srgbClr val="FFFFFF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 marL="179388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endParaRPr lang="en-US" sz="1200">
              <a:solidFill>
                <a:srgbClr val="FFFFFF"/>
              </a:solidFill>
              <a:ea typeface="ＭＳ Ｐゴシック" charset="0"/>
              <a:cs typeface="Helvetica Neue Light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5727700"/>
            <a:ext cx="58293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5"/>
          <p:cNvSpPr>
            <a:spLocks/>
          </p:cNvSpPr>
          <p:nvPr/>
        </p:nvSpPr>
        <p:spPr bwMode="auto">
          <a:xfrm>
            <a:off x="571500" y="2552700"/>
            <a:ext cx="7632700" cy="642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Assumptions </a:t>
            </a:r>
          </a:p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Private Housing</a:t>
            </a:r>
          </a:p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Public Housing</a:t>
            </a:r>
          </a:p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Price, Affordability &amp; solutions</a:t>
            </a:r>
          </a:p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Land</a:t>
            </a:r>
          </a:p>
          <a:p>
            <a:pPr marL="266700" indent="-266700" algn="l">
              <a:lnSpc>
                <a:spcPct val="80000"/>
              </a:lnSpc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Conclusion</a:t>
            </a:r>
          </a:p>
        </p:txBody>
      </p:sp>
      <p:sp>
        <p:nvSpPr>
          <p:cNvPr id="21510" name="Rectangle 6"/>
          <p:cNvSpPr>
            <a:spLocks/>
          </p:cNvSpPr>
          <p:nvPr/>
        </p:nvSpPr>
        <p:spPr bwMode="auto">
          <a:xfrm>
            <a:off x="9499600" y="8331200"/>
            <a:ext cx="37084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/>
          <a:lstStyle/>
          <a:p>
            <a:pPr marL="179388" algn="l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r>
              <a:rPr lang="en-US" sz="1200" b="1" i="1">
                <a:solidFill>
                  <a:srgbClr val="FFFFFF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Affordable Housing Santry (DTA)</a:t>
            </a:r>
            <a:endParaRPr lang="en-US" sz="1200" i="1">
              <a:solidFill>
                <a:srgbClr val="FFFFFF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 marL="179388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endParaRPr lang="en-US" sz="1200">
              <a:solidFill>
                <a:srgbClr val="FFFFFF"/>
              </a:solidFill>
              <a:ea typeface="ＭＳ Ｐゴシック" charset="0"/>
              <a:cs typeface="Helvetica Neue Ligh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900" y="139700"/>
            <a:ext cx="3886200" cy="849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/>
          </p:cNvSpPr>
          <p:nvPr/>
        </p:nvSpPr>
        <p:spPr bwMode="auto">
          <a:xfrm>
            <a:off x="571500" y="330200"/>
            <a:ext cx="118618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/>
          <a:lstStyle/>
          <a:p>
            <a:pPr algn="l"/>
            <a:r>
              <a:rPr lang="en-US">
                <a:solidFill>
                  <a:srgbClr val="A40800"/>
                </a:solidFill>
                <a:ea typeface="ＭＳ Ｐゴシック" charset="0"/>
                <a:cs typeface="Helvetica Neue Light" charset="0"/>
              </a:rPr>
              <a:t>Assumption: Housing Supply &amp; Price</a:t>
            </a:r>
          </a:p>
        </p:txBody>
      </p:sp>
      <p:sp>
        <p:nvSpPr>
          <p:cNvPr id="22531" name="Rectangle 3"/>
          <p:cNvSpPr>
            <a:spLocks/>
          </p:cNvSpPr>
          <p:nvPr/>
        </p:nvSpPr>
        <p:spPr bwMode="auto">
          <a:xfrm>
            <a:off x="596900" y="2324100"/>
            <a:ext cx="8940800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Increasing supply hasn</a:t>
            </a:r>
            <a:r>
              <a:rPr lang="ja-JP" altLang="en-US" sz="2600">
                <a:solidFill>
                  <a:srgbClr val="343434"/>
                </a:solidFill>
                <a:latin typeface="Arial"/>
                <a:ea typeface="ＭＳ Ｐゴシック" charset="0"/>
                <a:cs typeface="Helvetica Neue" charset="0"/>
                <a:sym typeface="Helvetica Neue" charset="0"/>
              </a:rPr>
              <a:t>’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t reduced price in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40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years 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" y="2057400"/>
            <a:ext cx="78359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400" y="609600"/>
            <a:ext cx="2794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609600"/>
            <a:ext cx="2794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Line 7"/>
          <p:cNvSpPr>
            <a:spLocks noChangeShapeType="1"/>
          </p:cNvSpPr>
          <p:nvPr/>
        </p:nvSpPr>
        <p:spPr bwMode="auto">
          <a:xfrm rot="10800000" flipH="1">
            <a:off x="9906000" y="2832100"/>
            <a:ext cx="1854200" cy="50800"/>
          </a:xfrm>
          <a:prstGeom prst="line">
            <a:avLst/>
          </a:prstGeom>
          <a:noFill/>
          <a:ln w="635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Private Housing Facts</a:t>
            </a:r>
          </a:p>
        </p:txBody>
      </p:sp>
      <p:sp>
        <p:nvSpPr>
          <p:cNvPr id="23554" name="Rectangle 2"/>
          <p:cNvSpPr>
            <a:spLocks/>
          </p:cNvSpPr>
          <p:nvPr/>
        </p:nvSpPr>
        <p:spPr bwMode="auto">
          <a:xfrm>
            <a:off x="571500" y="8750300"/>
            <a:ext cx="754062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marL="179388" algn="l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r>
              <a:rPr lang="en-US" sz="1300" b="1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*Table: comparison of indicators vs Actual new homes output 2017. </a:t>
            </a:r>
            <a:r>
              <a:rPr lang="en-US" sz="1300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(Source: DHPCLG / CSO)</a:t>
            </a:r>
          </a:p>
          <a:p>
            <a:pPr marL="179388">
              <a:lnSpc>
                <a:spcPct val="110000"/>
              </a:lnSpc>
              <a:tabLst>
                <a:tab pos="898525" algn="l"/>
                <a:tab pos="1349375" algn="l"/>
                <a:tab pos="1800225" algn="l"/>
                <a:tab pos="2249488" algn="l"/>
                <a:tab pos="2698750" algn="l"/>
                <a:tab pos="3149600" algn="l"/>
                <a:tab pos="3598863" algn="l"/>
                <a:tab pos="4049713" algn="l"/>
                <a:tab pos="4498975" algn="l"/>
                <a:tab pos="4949825" algn="l"/>
                <a:tab pos="5399088" algn="l"/>
                <a:tab pos="5797550" algn="l"/>
              </a:tabLst>
            </a:pPr>
            <a:endParaRPr lang="en-US" sz="1300">
              <a:solidFill>
                <a:schemeClr val="tx1"/>
              </a:solidFill>
              <a:ea typeface="ＭＳ Ｐゴシック" charset="0"/>
              <a:cs typeface="Helvetica Neue Light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563" y="1968500"/>
            <a:ext cx="4752975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/>
          <p:cNvSpPr>
            <a:spLocks/>
          </p:cNvSpPr>
          <p:nvPr/>
        </p:nvSpPr>
        <p:spPr bwMode="auto">
          <a:xfrm>
            <a:off x="571500" y="2679700"/>
            <a:ext cx="118618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7,600 new homes completed in 2017*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+2,500 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net homes added to stock 2017 (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+3,400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yoy)</a:t>
            </a:r>
            <a:endParaRPr lang="en-US" sz="2200" b="1">
              <a:solidFill>
                <a:srgbClr val="222222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222222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183,000 </a:t>
            </a:r>
            <a:r>
              <a:rPr lang="en-US" sz="2200">
                <a:solidFill>
                  <a:srgbClr val="222222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existing vacant homes (x2 normal rate)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A40800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+10% price = + 30% land value</a:t>
            </a:r>
          </a:p>
        </p:txBody>
      </p:sp>
      <p:sp>
        <p:nvSpPr>
          <p:cNvPr id="23557" name="Oval 5"/>
          <p:cNvSpPr>
            <a:spLocks/>
          </p:cNvSpPr>
          <p:nvPr/>
        </p:nvSpPr>
        <p:spPr bwMode="auto">
          <a:xfrm>
            <a:off x="444500" y="2044700"/>
            <a:ext cx="1739900" cy="16002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graphicFrame>
        <p:nvGraphicFramePr>
          <p:cNvPr id="23558" name="Group 6"/>
          <p:cNvGraphicFramePr>
            <a:graphicFrameLocks noGrp="1"/>
          </p:cNvGraphicFramePr>
          <p:nvPr/>
        </p:nvGraphicFramePr>
        <p:xfrm>
          <a:off x="890588" y="6689725"/>
          <a:ext cx="10883900" cy="1508125"/>
        </p:xfrm>
        <a:graphic>
          <a:graphicData uri="http://schemas.openxmlformats.org/drawingml/2006/table">
            <a:tbl>
              <a:tblPr/>
              <a:tblGrid>
                <a:gridCol w="860425"/>
                <a:gridCol w="1590675"/>
                <a:gridCol w="1665287"/>
                <a:gridCol w="1754188"/>
                <a:gridCol w="1847850"/>
                <a:gridCol w="1609725"/>
                <a:gridCol w="1555750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ヒラギノ角ゴ ProN W3" charset="0"/>
                        <a:cs typeface="Helvetica" charset="0"/>
                        <a:sym typeface="Helvetica" charset="0"/>
                      </a:endParaRP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BER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Stamp Duty Transactions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New Build Total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BCMS Commencements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Planning Permissions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ESB Connections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B3B2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12m 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6366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8656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7566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17572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18171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18883 (est)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index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84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114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100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232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240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47474"/>
                        </a:buClr>
                        <a:buSzPct val="100000"/>
                        <a:buFont typeface="Helvetica Neue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" charset="0"/>
                          <a:ea typeface="ヒラギノ角ゴ ProN W3" charset="0"/>
                          <a:cs typeface="Helvetica" charset="0"/>
                          <a:sym typeface="Helvetica" charset="0"/>
                        </a:rPr>
                        <a:t>250</a:t>
                      </a:r>
                    </a:p>
                  </a:txBody>
                  <a:tcPr marL="63500" marR="63500" marT="63500" marB="635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Public Housing Facts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2017713"/>
            <a:ext cx="5575300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/>
          </p:cNvSpPr>
          <p:nvPr/>
        </p:nvSpPr>
        <p:spPr bwMode="auto">
          <a:xfrm>
            <a:off x="762000" y="3225800"/>
            <a:ext cx="118618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1,053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pa Local Authority homes built 2017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Housing Assistance Payment (HAP) +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17,900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pa 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Rent Assistance budget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€730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m pa (+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€140m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pa) 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Dublin housing waiting lists: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40,200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(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120,600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nationwide)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2-3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weeks of hap = output of local authority housing</a:t>
            </a:r>
          </a:p>
        </p:txBody>
      </p:sp>
      <p:sp>
        <p:nvSpPr>
          <p:cNvPr id="24580" name="Oval 4"/>
          <p:cNvSpPr>
            <a:spLocks/>
          </p:cNvSpPr>
          <p:nvPr/>
        </p:nvSpPr>
        <p:spPr bwMode="auto">
          <a:xfrm>
            <a:off x="5549900" y="3746500"/>
            <a:ext cx="1739900" cy="13970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581" name="Oval 5"/>
          <p:cNvSpPr>
            <a:spLocks/>
          </p:cNvSpPr>
          <p:nvPr/>
        </p:nvSpPr>
        <p:spPr bwMode="auto">
          <a:xfrm>
            <a:off x="495300" y="2819400"/>
            <a:ext cx="1739900" cy="13970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Price &amp; Affordability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1981200"/>
            <a:ext cx="5816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/>
          </p:cNvSpPr>
          <p:nvPr/>
        </p:nvSpPr>
        <p:spPr bwMode="auto">
          <a:xfrm>
            <a:off x="571500" y="2514600"/>
            <a:ext cx="118618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747474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30%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of Households earn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€35,000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-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€73,000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pa</a:t>
            </a:r>
          </a:p>
          <a:p>
            <a:pPr marL="266700" indent="-266700" algn="l">
              <a:spcBef>
                <a:spcPts val="4800"/>
              </a:spcBef>
              <a:buClr>
                <a:srgbClr val="74747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Maximum affordable price </a:t>
            </a:r>
            <a:r>
              <a:rPr lang="en-US" sz="2600" b="1">
                <a:solidFill>
                  <a:srgbClr val="A40800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€240,000</a:t>
            </a:r>
            <a:endParaRPr lang="en-US" sz="2600" b="1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74747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Dublin existing home price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€416,000 </a:t>
            </a:r>
            <a:endParaRPr lang="en-US" sz="2600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74747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Av average new home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€445,000</a:t>
            </a:r>
          </a:p>
          <a:p>
            <a:pPr marL="266700" indent="-266700" algn="l">
              <a:spcBef>
                <a:spcPts val="4800"/>
              </a:spcBef>
              <a:buClr>
                <a:srgbClr val="74747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Affordability : Price =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3.5 x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av. income limit</a:t>
            </a:r>
          </a:p>
          <a:p>
            <a:pPr marL="266700" indent="-266700" algn="l">
              <a:spcBef>
                <a:spcPts val="4800"/>
              </a:spcBef>
              <a:buClr>
                <a:srgbClr val="A8184B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A8184B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35% price= profit + land value</a:t>
            </a:r>
          </a:p>
        </p:txBody>
      </p:sp>
      <p:sp>
        <p:nvSpPr>
          <p:cNvPr id="25604" name="Oval 4"/>
          <p:cNvSpPr>
            <a:spLocks/>
          </p:cNvSpPr>
          <p:nvPr/>
        </p:nvSpPr>
        <p:spPr bwMode="auto">
          <a:xfrm>
            <a:off x="4800600" y="3009900"/>
            <a:ext cx="1739900" cy="15240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Housing Solutions: Private, State, </a:t>
            </a:r>
            <a:r>
              <a:rPr lang="ja-JP" altLang="en-US">
                <a:solidFill>
                  <a:srgbClr val="A40800"/>
                </a:solidFill>
                <a:latin typeface="Arial"/>
              </a:rPr>
              <a:t>‘</a:t>
            </a:r>
            <a:r>
              <a:rPr lang="en-US">
                <a:solidFill>
                  <a:srgbClr val="A40800"/>
                </a:solidFill>
              </a:rPr>
              <a:t>Other</a:t>
            </a:r>
            <a:r>
              <a:rPr lang="ja-JP" altLang="en-US">
                <a:solidFill>
                  <a:srgbClr val="A40800"/>
                </a:solidFill>
                <a:latin typeface="Arial"/>
              </a:rPr>
              <a:t>’</a:t>
            </a:r>
            <a:endParaRPr lang="en-US">
              <a:solidFill>
                <a:srgbClr val="A408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288" y="2252663"/>
            <a:ext cx="96520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/>
          </p:cNvSpPr>
          <p:nvPr/>
        </p:nvSpPr>
        <p:spPr bwMode="auto">
          <a:xfrm>
            <a:off x="584200" y="2540000"/>
            <a:ext cx="11823700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ja-JP" altLang="en-US" sz="2600">
                <a:solidFill>
                  <a:srgbClr val="343434"/>
                </a:solidFill>
                <a:latin typeface="Arial"/>
                <a:ea typeface="ＭＳ Ｐゴシック" charset="0"/>
                <a:cs typeface="Helvetica Neue" charset="0"/>
                <a:sym typeface="Helvetica Neue" charset="0"/>
              </a:rPr>
              <a:t>‘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All In</a:t>
            </a:r>
            <a:r>
              <a:rPr lang="ja-JP" altLang="en-US" sz="2600">
                <a:solidFill>
                  <a:srgbClr val="343434"/>
                </a:solidFill>
                <a:latin typeface="Arial"/>
                <a:ea typeface="ＭＳ Ｐゴシック" charset="0"/>
                <a:cs typeface="Helvetica Neue" charset="0"/>
                <a:sym typeface="Helvetica Neue" charset="0"/>
              </a:rPr>
              <a:t>’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Private sector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€330,000 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(part V)</a:t>
            </a:r>
            <a:endParaRPr lang="en-US" sz="2600" b="1">
              <a:solidFill>
                <a:srgbClr val="343434"/>
              </a:solidFill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ja-JP" altLang="en-US" sz="2600">
                <a:solidFill>
                  <a:srgbClr val="343434"/>
                </a:solidFill>
                <a:latin typeface="Arial"/>
                <a:ea typeface="ＭＳ Ｐゴシック" charset="0"/>
                <a:cs typeface="Helvetica Neue" charset="0"/>
                <a:sym typeface="Helvetica Neue" charset="0"/>
              </a:rPr>
              <a:t>‘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All In</a:t>
            </a:r>
            <a:r>
              <a:rPr lang="ja-JP" altLang="en-US" sz="2600">
                <a:solidFill>
                  <a:srgbClr val="343434"/>
                </a:solidFill>
                <a:latin typeface="Arial"/>
                <a:ea typeface="ＭＳ Ｐゴシック" charset="0"/>
                <a:cs typeface="Helvetica Neue" charset="0"/>
                <a:sym typeface="Helvetica Neue" charset="0"/>
              </a:rPr>
              <a:t>’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Local Authority Build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€191,000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Other (coop) Build </a:t>
            </a: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€200,000*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A40800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cheap land + lower profit= &lt;€200k</a:t>
            </a:r>
          </a:p>
        </p:txBody>
      </p:sp>
      <p:sp>
        <p:nvSpPr>
          <p:cNvPr id="26628" name="Oval 4"/>
          <p:cNvSpPr>
            <a:spLocks/>
          </p:cNvSpPr>
          <p:nvPr/>
        </p:nvSpPr>
        <p:spPr bwMode="auto">
          <a:xfrm>
            <a:off x="3517900" y="4241800"/>
            <a:ext cx="1739900" cy="12700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29" name="Oval 5"/>
          <p:cNvSpPr>
            <a:spLocks/>
          </p:cNvSpPr>
          <p:nvPr/>
        </p:nvSpPr>
        <p:spPr bwMode="auto">
          <a:xfrm>
            <a:off x="4965700" y="3162300"/>
            <a:ext cx="1739900" cy="1270000"/>
          </a:xfrm>
          <a:prstGeom prst="ellipse">
            <a:avLst/>
          </a:prstGeom>
          <a:noFill/>
          <a:ln w="50800">
            <a:solidFill>
              <a:srgbClr val="A408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Local Authority Land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4826000"/>
            <a:ext cx="6453188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/>
          </p:cNvSpPr>
          <p:nvPr/>
        </p:nvSpPr>
        <p:spPr bwMode="auto">
          <a:xfrm>
            <a:off x="6705600" y="8674100"/>
            <a:ext cx="43878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marL="358775" algn="just">
              <a:lnSpc>
                <a:spcPct val="110000"/>
              </a:lnSpc>
              <a:spcBef>
                <a:spcPts val="1600"/>
              </a:spcBef>
            </a:pPr>
            <a:r>
              <a:rPr lang="en-US" sz="1300" b="1" i="1">
                <a:solidFill>
                  <a:srgbClr val="FFFFFF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View of Proposed Development</a:t>
            </a:r>
            <a:r>
              <a:rPr lang="en-US" sz="1300" i="1">
                <a:solidFill>
                  <a:srgbClr val="FFFFFF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(source DLRCoCo)</a:t>
            </a:r>
          </a:p>
          <a:p>
            <a:pPr marL="358775">
              <a:lnSpc>
                <a:spcPct val="110000"/>
              </a:lnSpc>
              <a:spcBef>
                <a:spcPts val="1600"/>
              </a:spcBef>
            </a:pPr>
            <a:endParaRPr lang="en-US">
              <a:solidFill>
                <a:srgbClr val="FFFFFF"/>
              </a:solidFill>
              <a:ea typeface="ＭＳ Ｐゴシック" charset="0"/>
              <a:cs typeface="Helvetica Neue Light" charset="0"/>
            </a:endParaRPr>
          </a:p>
        </p:txBody>
      </p:sp>
      <p:sp>
        <p:nvSpPr>
          <p:cNvPr id="27652" name="Rectangle 4"/>
          <p:cNvSpPr>
            <a:spLocks/>
          </p:cNvSpPr>
          <p:nvPr/>
        </p:nvSpPr>
        <p:spPr bwMode="auto">
          <a:xfrm>
            <a:off x="977900" y="2374900"/>
            <a:ext cx="11480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Rebuilding Ireland Land Survey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1,500 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Ha Local Authority (LA) +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200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Housing Agency=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40,000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homes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305 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Ha la Dublin zoned residential= </a:t>
            </a:r>
            <a:r>
              <a:rPr lang="en-US" sz="22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19,000</a:t>
            </a: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homes</a:t>
            </a:r>
          </a:p>
          <a:p>
            <a:pPr marL="266700" indent="-266700" algn="l">
              <a:spcBef>
                <a:spcPts val="4800"/>
              </a:spcBef>
              <a:buClr>
                <a:srgbClr val="343434"/>
              </a:buClr>
              <a:buSzPct val="100000"/>
              <a:buFont typeface="Helvetica Neue" charset="0"/>
              <a:buChar char="•"/>
            </a:pPr>
            <a:r>
              <a:rPr lang="en-US" sz="22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State owns more land.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A40800"/>
                </a:solidFill>
              </a:rPr>
              <a:t>Conclusion </a:t>
            </a:r>
          </a:p>
        </p:txBody>
      </p:sp>
      <p:sp>
        <p:nvSpPr>
          <p:cNvPr id="28674" name="Rectangle 2"/>
          <p:cNvSpPr>
            <a:spLocks/>
          </p:cNvSpPr>
          <p:nvPr/>
        </p:nvSpPr>
        <p:spPr bwMode="auto">
          <a:xfrm>
            <a:off x="660400" y="8813800"/>
            <a:ext cx="4864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342900" bIns="0"/>
          <a:lstStyle/>
          <a:p>
            <a:pPr algn="just">
              <a:tabLst>
                <a:tab pos="914400" algn="l"/>
                <a:tab pos="914400" algn="l"/>
                <a:tab pos="914400" algn="l"/>
              </a:tabLst>
            </a:pPr>
            <a:endParaRPr lang="en-US" sz="900">
              <a:solidFill>
                <a:srgbClr val="4D4D4D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 algn="just">
              <a:tabLst>
                <a:tab pos="914400" algn="l"/>
                <a:tab pos="914400" algn="l"/>
                <a:tab pos="914400" algn="l"/>
              </a:tabLst>
            </a:pPr>
            <a:r>
              <a:rPr lang="en-US" sz="900">
                <a:solidFill>
                  <a:srgbClr val="4D4D4D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______________________</a:t>
            </a:r>
            <a:endParaRPr lang="en-US" sz="900">
              <a:solidFill>
                <a:srgbClr val="858585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 algn="just">
              <a:tabLst>
                <a:tab pos="914400" algn="l"/>
                <a:tab pos="914400" algn="l"/>
                <a:tab pos="914400" algn="l"/>
              </a:tabLst>
            </a:pPr>
            <a:endParaRPr lang="en-US" sz="300">
              <a:solidFill>
                <a:srgbClr val="4D4D4D"/>
              </a:solidFill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  <a:p>
            <a:pPr algn="just">
              <a:lnSpc>
                <a:spcPct val="50000"/>
              </a:lnSpc>
              <a:tabLst>
                <a:tab pos="914400" algn="l"/>
                <a:tab pos="914400" algn="l"/>
                <a:tab pos="914400" algn="l"/>
              </a:tabLst>
            </a:pPr>
            <a:r>
              <a:rPr lang="en-US" sz="1100" b="1">
                <a:solidFill>
                  <a:srgbClr val="A4080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MAOILIOSA REYNOLDS</a:t>
            </a:r>
            <a:r>
              <a:rPr lang="en-US" sz="1100" b="1">
                <a:solidFill>
                  <a:srgbClr val="808080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</a:t>
            </a:r>
            <a:r>
              <a:rPr lang="en-US" sz="1100" b="1">
                <a:solidFill>
                  <a:srgbClr val="4D4D4D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Barch DipPM MUBCons MRIAI RIBA PHAI iPHA  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8851900"/>
            <a:ext cx="3984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8813800"/>
            <a:ext cx="46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88" y="8824913"/>
            <a:ext cx="914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885190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25" y="2146300"/>
            <a:ext cx="8501063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8"/>
          <p:cNvSpPr>
            <a:spLocks/>
          </p:cNvSpPr>
          <p:nvPr/>
        </p:nvSpPr>
        <p:spPr bwMode="auto">
          <a:xfrm>
            <a:off x="8242300" y="7048500"/>
            <a:ext cx="320833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marL="358775" algn="just">
              <a:lnSpc>
                <a:spcPct val="110000"/>
              </a:lnSpc>
              <a:spcBef>
                <a:spcPts val="1600"/>
              </a:spcBef>
            </a:pPr>
            <a:r>
              <a:rPr lang="en-US" sz="1300" b="1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Landscaping Plan </a:t>
            </a:r>
            <a:endParaRPr lang="en-US" sz="1300" i="1">
              <a:solidFill>
                <a:srgbClr val="343434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 marL="358775" algn="just">
              <a:lnSpc>
                <a:spcPct val="110000"/>
              </a:lnSpc>
              <a:spcBef>
                <a:spcPts val="1600"/>
              </a:spcBef>
            </a:pPr>
            <a:r>
              <a:rPr lang="en-US" sz="1300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Cherrywood Area 2 </a:t>
            </a:r>
          </a:p>
          <a:p>
            <a:pPr marL="358775" algn="just">
              <a:lnSpc>
                <a:spcPct val="110000"/>
              </a:lnSpc>
              <a:spcBef>
                <a:spcPts val="1600"/>
              </a:spcBef>
            </a:pPr>
            <a:r>
              <a:rPr lang="en-US" sz="1300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Cherrywood SDZ </a:t>
            </a:r>
            <a:r>
              <a:rPr lang="en-US" sz="1300" b="1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820</a:t>
            </a:r>
            <a:r>
              <a:rPr lang="en-US" sz="1300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Acres (</a:t>
            </a:r>
            <a:r>
              <a:rPr lang="en-US" sz="1300" b="1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331</a:t>
            </a:r>
            <a:r>
              <a:rPr lang="en-US" sz="1300" i="1">
                <a:solidFill>
                  <a:srgbClr val="343434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Ha)</a:t>
            </a:r>
          </a:p>
          <a:p>
            <a:pPr marL="358775">
              <a:lnSpc>
                <a:spcPct val="110000"/>
              </a:lnSpc>
              <a:spcBef>
                <a:spcPts val="1600"/>
              </a:spcBef>
            </a:pPr>
            <a:endParaRPr lang="en-US">
              <a:solidFill>
                <a:srgbClr val="343434"/>
              </a:solidFill>
              <a:ea typeface="ＭＳ Ｐゴシック" charset="0"/>
              <a:cs typeface="Helvetica Neue Light" charset="0"/>
            </a:endParaRPr>
          </a:p>
        </p:txBody>
      </p:sp>
      <p:sp>
        <p:nvSpPr>
          <p:cNvPr id="28681" name="Rectangle 9"/>
          <p:cNvSpPr>
            <a:spLocks/>
          </p:cNvSpPr>
          <p:nvPr/>
        </p:nvSpPr>
        <p:spPr bwMode="auto">
          <a:xfrm>
            <a:off x="571500" y="2247900"/>
            <a:ext cx="118618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Spec. Build model can not deliver affordable housing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18,000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social + affordable homes require per year 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7,000</a:t>
            </a: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 private sector homes required pa 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>
                <a:solidFill>
                  <a:srgbClr val="343434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discounted land + lower profit = affordable</a:t>
            </a:r>
          </a:p>
          <a:p>
            <a:pPr marL="266700" indent="-266700" algn="l">
              <a:spcBef>
                <a:spcPts val="4800"/>
              </a:spcBef>
              <a:buClr>
                <a:srgbClr val="A40800"/>
              </a:buClr>
              <a:buSzPct val="100000"/>
              <a:buFont typeface="Helvetica Neue" charset="0"/>
              <a:buChar char="•"/>
            </a:pPr>
            <a:r>
              <a:rPr lang="en-US" sz="2600" b="1">
                <a:solidFill>
                  <a:srgbClr val="A40800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State must actively manage land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Photo - 3 Up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3 Up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3 U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Righ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Title &amp; Bullets - 2 Colum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Photo - Vertical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Photo - Horizontal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Title - Center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hoto - 4 Up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4 Up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4 U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2 Up Landscap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2 Up Landscape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2 Up Landscap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2 Up Portrait &amp; Landscap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2 Up Portrait &amp; Landscape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2 Up Portrait &amp; Landscap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2 Up Portrai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2 Up Portrait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2 Up Portra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3 Up Portrai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3 Up Portrait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3 Up Portra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Big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Big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Photo - B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, Bullets &amp; Phot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BF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FBFBF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Pages>0</Pages>
  <Words>383</Words>
  <Characters>0</Characters>
  <Application>Microsoft Office PowerPoint</Application>
  <PresentationFormat>Custom</PresentationFormat>
  <Lines>0</Lines>
  <Paragraphs>79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19</vt:i4>
      </vt:variant>
      <vt:variant>
        <vt:lpstr>Slide Titles</vt:lpstr>
      </vt:variant>
      <vt:variant>
        <vt:i4>9</vt:i4>
      </vt:variant>
    </vt:vector>
  </HeadingPairs>
  <TitlesOfParts>
    <vt:vector size="28" baseType="lpstr">
      <vt:lpstr>Title &amp; Subtitle</vt:lpstr>
      <vt:lpstr>Title &amp; Bullets</vt:lpstr>
      <vt:lpstr>Photo - 4 Up</vt:lpstr>
      <vt:lpstr>Photo - 2 Up Landscape</vt:lpstr>
      <vt:lpstr>Photo - 2 Up Portrait &amp; Landscape</vt:lpstr>
      <vt:lpstr>Photo - 2 Up Portrait</vt:lpstr>
      <vt:lpstr>Photo - 3 Up Portrait</vt:lpstr>
      <vt:lpstr>Photo - Big</vt:lpstr>
      <vt:lpstr>Title, Bullets &amp; Photo</vt:lpstr>
      <vt:lpstr>Photo - 3 Up</vt:lpstr>
      <vt:lpstr>Title &amp; Bullets - Left</vt:lpstr>
      <vt:lpstr>Title &amp; Bullets - Right</vt:lpstr>
      <vt:lpstr>Bullets</vt:lpstr>
      <vt:lpstr>Title - Top</vt:lpstr>
      <vt:lpstr>Title &amp; Bullets - 2 Column</vt:lpstr>
      <vt:lpstr>Blank</vt:lpstr>
      <vt:lpstr>Photo - Vertical</vt:lpstr>
      <vt:lpstr>Photo - Horizontal</vt:lpstr>
      <vt:lpstr>Title - Center</vt:lpstr>
      <vt:lpstr>PowerPoint Presentation</vt:lpstr>
      <vt:lpstr>Introduction</vt:lpstr>
      <vt:lpstr>PowerPoint Presentation</vt:lpstr>
      <vt:lpstr>Private Housing Facts</vt:lpstr>
      <vt:lpstr>Public Housing Facts </vt:lpstr>
      <vt:lpstr>Price &amp; Affordability</vt:lpstr>
      <vt:lpstr>Housing Solutions: Private, State, ‘Other’</vt:lpstr>
      <vt:lpstr>Local Authority Land</vt:lpstr>
      <vt:lpstr>Conclusion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Deirdre Mannion</dc:creator>
  <cp:lastModifiedBy>Deirdre Mannion</cp:lastModifiedBy>
  <cp:revision>2</cp:revision>
  <dcterms:modified xsi:type="dcterms:W3CDTF">2018-01-23T08:09:32Z</dcterms:modified>
</cp:coreProperties>
</file>