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7"/>
  </p:notesMasterIdLst>
  <p:sldIdLst>
    <p:sldId id="1174" r:id="rId5"/>
    <p:sldId id="266" r:id="rId6"/>
    <p:sldId id="1177" r:id="rId7"/>
    <p:sldId id="790" r:id="rId8"/>
    <p:sldId id="872" r:id="rId9"/>
    <p:sldId id="1184" r:id="rId10"/>
    <p:sldId id="1187" r:id="rId11"/>
    <p:sldId id="892" r:id="rId12"/>
    <p:sldId id="1188" r:id="rId13"/>
    <p:sldId id="1189" r:id="rId14"/>
    <p:sldId id="1191" r:id="rId15"/>
    <p:sldId id="1192" r:id="rId16"/>
    <p:sldId id="261" r:id="rId17"/>
    <p:sldId id="916" r:id="rId18"/>
    <p:sldId id="936" r:id="rId19"/>
    <p:sldId id="476" r:id="rId20"/>
    <p:sldId id="921" r:id="rId21"/>
    <p:sldId id="930" r:id="rId22"/>
    <p:sldId id="456" r:id="rId23"/>
    <p:sldId id="1003" r:id="rId24"/>
    <p:sldId id="1176" r:id="rId25"/>
    <p:sldId id="497" r:id="rId26"/>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7CE79AA-E647-4E47-96AD-4396EFC97B9F}">
          <p14:sldIdLst>
            <p14:sldId id="1174"/>
            <p14:sldId id="266"/>
            <p14:sldId id="1177"/>
            <p14:sldId id="790"/>
            <p14:sldId id="872"/>
            <p14:sldId id="1184"/>
            <p14:sldId id="1187"/>
            <p14:sldId id="892"/>
            <p14:sldId id="1188"/>
            <p14:sldId id="1189"/>
            <p14:sldId id="1191"/>
            <p14:sldId id="1192"/>
            <p14:sldId id="261"/>
            <p14:sldId id="916"/>
            <p14:sldId id="936"/>
            <p14:sldId id="476"/>
            <p14:sldId id="921"/>
            <p14:sldId id="930"/>
            <p14:sldId id="456"/>
            <p14:sldId id="1003"/>
            <p14:sldId id="1176"/>
            <p14:sldId id="497"/>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EDF88B5-0C90-8CAB-96BF-242FDB22382D}" name="Bernice Turner" initials="BT" userId="S::Bernice.Turner@eurofound.europa.eu::64381d42-8193-4df5-8451-92a36e09ada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Inma Kinsella" initials="IK" lastIdx="5" clrIdx="0">
    <p:extLst>
      <p:ext uri="{19B8F6BF-5375-455C-9EA6-DF929625EA0E}">
        <p15:presenceInfo xmlns:p15="http://schemas.microsoft.com/office/powerpoint/2012/main" userId="S::Inma.Kinsella@eurofound.europa.eu::7fe228b8-089b-43c8-95ea-5ffc5eb3424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EEC1BD1-28DE-423E-8B3E-F0FA94869FDA}" v="32" dt="2024-10-03T14:29:28.96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9339" autoAdjust="0"/>
  </p:normalViewPr>
  <p:slideViewPr>
    <p:cSldViewPr snapToGrid="0">
      <p:cViewPr varScale="1">
        <p:scale>
          <a:sx n="74" d="100"/>
          <a:sy n="74" d="100"/>
        </p:scale>
        <p:origin x="922" y="62"/>
      </p:cViewPr>
      <p:guideLst>
        <p:guide orient="horz" pos="2160"/>
        <p:guide pos="3840"/>
      </p:guideLst>
    </p:cSldViewPr>
  </p:slideViewPr>
  <p:notesTextViewPr>
    <p:cViewPr>
      <p:scale>
        <a:sx n="1" d="1"/>
        <a:sy n="1" d="1"/>
      </p:scale>
      <p:origin x="0" y="0"/>
    </p:cViewPr>
  </p:notesTextViewPr>
  <p:sorterViewPr>
    <p:cViewPr>
      <p:scale>
        <a:sx n="50" d="100"/>
        <a:sy n="5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 Id="rId35" Type="http://schemas.microsoft.com/office/2018/10/relationships/authors" Target="authors.xml"/><Relationship Id="rId8" Type="http://schemas.openxmlformats.org/officeDocument/2006/relationships/slide" Target="slides/slide4.xml"/></Relationships>
</file>

<file path=ppt/charts/_rels/chart1.xml.rels><?xml version="1.0" encoding="UTF-8" standalone="yes"?>
<Relationships xmlns="http://schemas.openxmlformats.org/package/2006/relationships"><Relationship Id="rId3" Type="http://schemas.openxmlformats.org/officeDocument/2006/relationships/oleObject" Target="https://eurofound.sharepoint.com/sites/210101/Shared%20Documents/Presentation/Copy%20of%20Strain%20graph%20-%20Barbara.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rgbClr val="92D050"/>
            </a:solidFill>
            <a:ln>
              <a:noFill/>
            </a:ln>
            <a:effectLst/>
          </c:spPr>
          <c:invertIfNegative val="0"/>
          <c:dPt>
            <c:idx val="0"/>
            <c:invertIfNegative val="0"/>
            <c:bubble3D val="0"/>
            <c:spPr>
              <a:solidFill>
                <a:srgbClr val="9E1E00"/>
              </a:solidFill>
              <a:ln>
                <a:noFill/>
              </a:ln>
              <a:effectLst/>
            </c:spPr>
            <c:extLst>
              <c:ext xmlns:c16="http://schemas.microsoft.com/office/drawing/2014/chart" uri="{C3380CC4-5D6E-409C-BE32-E72D297353CC}">
                <c16:uniqueId val="{00000001-1B60-4731-A46F-1A4FCE7B8677}"/>
              </c:ext>
            </c:extLst>
          </c:dPt>
          <c:dPt>
            <c:idx val="1"/>
            <c:invertIfNegative val="0"/>
            <c:bubble3D val="0"/>
            <c:spPr>
              <a:solidFill>
                <a:srgbClr val="E0302C"/>
              </a:solidFill>
              <a:ln>
                <a:noFill/>
              </a:ln>
              <a:effectLst/>
            </c:spPr>
            <c:extLst>
              <c:ext xmlns:c16="http://schemas.microsoft.com/office/drawing/2014/chart" uri="{C3380CC4-5D6E-409C-BE32-E72D297353CC}">
                <c16:uniqueId val="{00000003-1B60-4731-A46F-1A4FCE7B8677}"/>
              </c:ext>
            </c:extLst>
          </c:dPt>
          <c:dPt>
            <c:idx val="2"/>
            <c:invertIfNegative val="0"/>
            <c:bubble3D val="0"/>
            <c:spPr>
              <a:solidFill>
                <a:srgbClr val="F6862A"/>
              </a:solidFill>
              <a:ln>
                <a:noFill/>
              </a:ln>
              <a:effectLst/>
            </c:spPr>
            <c:extLst>
              <c:ext xmlns:c16="http://schemas.microsoft.com/office/drawing/2014/chart" uri="{C3380CC4-5D6E-409C-BE32-E72D297353CC}">
                <c16:uniqueId val="{00000005-1B60-4731-A46F-1A4FCE7B8677}"/>
              </c:ext>
            </c:extLst>
          </c:dPt>
          <c:dPt>
            <c:idx val="3"/>
            <c:invertIfNegative val="0"/>
            <c:bubble3D val="0"/>
            <c:spPr>
              <a:solidFill>
                <a:srgbClr val="C5E55D"/>
              </a:solidFill>
              <a:ln>
                <a:noFill/>
              </a:ln>
              <a:effectLst/>
            </c:spPr>
            <c:extLst>
              <c:ext xmlns:c16="http://schemas.microsoft.com/office/drawing/2014/chart" uri="{C3380CC4-5D6E-409C-BE32-E72D297353CC}">
                <c16:uniqueId val="{00000007-1B60-4731-A46F-1A4FCE7B8677}"/>
              </c:ext>
            </c:extLst>
          </c:dPt>
          <c:dPt>
            <c:idx val="4"/>
            <c:invertIfNegative val="0"/>
            <c:bubble3D val="0"/>
            <c:spPr>
              <a:solidFill>
                <a:srgbClr val="8DCB27"/>
              </a:solidFill>
              <a:ln>
                <a:noFill/>
              </a:ln>
              <a:effectLst/>
            </c:spPr>
            <c:extLst>
              <c:ext xmlns:c16="http://schemas.microsoft.com/office/drawing/2014/chart" uri="{C3380CC4-5D6E-409C-BE32-E72D297353CC}">
                <c16:uniqueId val="{00000009-1B60-4731-A46F-1A4FCE7B8677}"/>
              </c:ext>
            </c:extLst>
          </c:dPt>
          <c:dPt>
            <c:idx val="5"/>
            <c:invertIfNegative val="0"/>
            <c:bubble3D val="0"/>
            <c:spPr>
              <a:solidFill>
                <a:srgbClr val="008A3E"/>
              </a:solidFill>
              <a:ln>
                <a:noFill/>
              </a:ln>
              <a:effectLst/>
            </c:spPr>
            <c:extLst>
              <c:ext xmlns:c16="http://schemas.microsoft.com/office/drawing/2014/chart" uri="{C3380CC4-5D6E-409C-BE32-E72D297353CC}">
                <c16:uniqueId val="{0000000B-1B60-4731-A46F-1A4FCE7B8677}"/>
              </c:ext>
            </c:extLst>
          </c:dPt>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graph!$B$4:$B$9</c:f>
              <c:strCache>
                <c:ptCount val="6"/>
                <c:pt idx="0">
                  <c:v>Extreme strain</c:v>
                </c:pt>
                <c:pt idx="1">
                  <c:v>High strain</c:v>
                </c:pt>
                <c:pt idx="2">
                  <c:v>Moderate strain</c:v>
                </c:pt>
                <c:pt idx="3">
                  <c:v>Low resourced</c:v>
                </c:pt>
                <c:pt idx="4">
                  <c:v>Moderately resourced</c:v>
                </c:pt>
                <c:pt idx="5">
                  <c:v>Highly resourced</c:v>
                </c:pt>
              </c:strCache>
            </c:strRef>
          </c:cat>
          <c:val>
            <c:numRef>
              <c:f>graph!$E$4:$E$9</c:f>
              <c:numCache>
                <c:formatCode>0</c:formatCode>
                <c:ptCount val="6"/>
                <c:pt idx="0">
                  <c:v>3.6</c:v>
                </c:pt>
                <c:pt idx="1">
                  <c:v>7.7</c:v>
                </c:pt>
                <c:pt idx="2">
                  <c:v>18.899999999999999</c:v>
                </c:pt>
                <c:pt idx="3">
                  <c:v>18.100000000000001</c:v>
                </c:pt>
                <c:pt idx="4">
                  <c:v>30.8</c:v>
                </c:pt>
                <c:pt idx="5">
                  <c:v>20.8</c:v>
                </c:pt>
              </c:numCache>
            </c:numRef>
          </c:val>
          <c:extLst>
            <c:ext xmlns:c16="http://schemas.microsoft.com/office/drawing/2014/chart" uri="{C3380CC4-5D6E-409C-BE32-E72D297353CC}">
              <c16:uniqueId val="{0000000C-1B60-4731-A46F-1A4FCE7B8677}"/>
            </c:ext>
          </c:extLst>
        </c:ser>
        <c:dLbls>
          <c:dLblPos val="outEnd"/>
          <c:showLegendKey val="0"/>
          <c:showVal val="1"/>
          <c:showCatName val="0"/>
          <c:showSerName val="0"/>
          <c:showPercent val="0"/>
          <c:showBubbleSize val="0"/>
        </c:dLbls>
        <c:gapWidth val="182"/>
        <c:axId val="787142559"/>
        <c:axId val="787140479"/>
      </c:barChart>
      <c:catAx>
        <c:axId val="78714255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bg2"/>
                </a:solidFill>
                <a:latin typeface="+mn-lt"/>
                <a:ea typeface="+mn-ea"/>
                <a:cs typeface="+mn-cs"/>
              </a:defRPr>
            </a:pPr>
            <a:endParaRPr lang="en-US"/>
          </a:p>
        </c:txPr>
        <c:crossAx val="787140479"/>
        <c:crosses val="autoZero"/>
        <c:auto val="1"/>
        <c:lblAlgn val="ctr"/>
        <c:lblOffset val="100"/>
        <c:noMultiLvlLbl val="0"/>
      </c:catAx>
      <c:valAx>
        <c:axId val="787140479"/>
        <c:scaling>
          <c:orientation val="minMax"/>
        </c:scaling>
        <c:delete val="1"/>
        <c:axPos val="b"/>
        <c:numFmt formatCode="0" sourceLinked="1"/>
        <c:majorTickMark val="none"/>
        <c:minorTickMark val="none"/>
        <c:tickLblPos val="nextTo"/>
        <c:crossAx val="787142559"/>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image" Target="../media/image5.png"/></Relationships>
</file>

<file path=ppt/diagrams/_rels/data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image" Target="../media/image8.jpeg"/><Relationship Id="rId6" Type="http://schemas.openxmlformats.org/officeDocument/2006/relationships/image" Target="../media/image13.jpeg"/><Relationship Id="rId5" Type="http://schemas.openxmlformats.org/officeDocument/2006/relationships/image" Target="../media/image12.png"/><Relationship Id="rId4" Type="http://schemas.openxmlformats.org/officeDocument/2006/relationships/image" Target="../media/image11.jpeg"/></Relationships>
</file>

<file path=ppt/diagrams/_rels/drawing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image" Target="../media/image5.png"/></Relationships>
</file>

<file path=ppt/diagrams/_rels/drawing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image" Target="../media/image8.jpeg"/><Relationship Id="rId6" Type="http://schemas.openxmlformats.org/officeDocument/2006/relationships/image" Target="../media/image13.jpeg"/><Relationship Id="rId5" Type="http://schemas.openxmlformats.org/officeDocument/2006/relationships/image" Target="../media/image12.png"/><Relationship Id="rId4" Type="http://schemas.openxmlformats.org/officeDocument/2006/relationships/image" Target="../media/image11.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7680255-42DE-475B-9D25-C37C3ECD4355}" type="doc">
      <dgm:prSet loTypeId="urn:microsoft.com/office/officeart/2005/8/layout/vList4" loCatId="picture" qsTypeId="urn:microsoft.com/office/officeart/2005/8/quickstyle/simple1" qsCatId="simple" csTypeId="urn:microsoft.com/office/officeart/2005/8/colors/accent1_2" csCatId="accent1" phldr="1"/>
      <dgm:spPr/>
      <dgm:t>
        <a:bodyPr/>
        <a:lstStyle/>
        <a:p>
          <a:endParaRPr lang="en-GB"/>
        </a:p>
      </dgm:t>
    </dgm:pt>
    <dgm:pt modelId="{D29BDCBD-973A-451C-AC59-617E8D7DA104}">
      <dgm:prSet/>
      <dgm:spPr/>
      <dgm:t>
        <a:bodyPr/>
        <a:lstStyle/>
        <a:p>
          <a:r>
            <a:rPr lang="en-IE"/>
            <a:t>Mission</a:t>
          </a:r>
          <a:endParaRPr lang="en-GB"/>
        </a:p>
      </dgm:t>
    </dgm:pt>
    <dgm:pt modelId="{D8856EEB-24C6-49AC-B0CB-D595666C6149}" type="parTrans" cxnId="{6D1D385C-6EA1-4307-8916-4DD0E20942DD}">
      <dgm:prSet/>
      <dgm:spPr/>
      <dgm:t>
        <a:bodyPr/>
        <a:lstStyle/>
        <a:p>
          <a:endParaRPr lang="en-GB"/>
        </a:p>
      </dgm:t>
    </dgm:pt>
    <dgm:pt modelId="{B3A20543-F51D-4678-98FB-D2B6DFDFEC71}" type="sibTrans" cxnId="{6D1D385C-6EA1-4307-8916-4DD0E20942DD}">
      <dgm:prSet/>
      <dgm:spPr/>
      <dgm:t>
        <a:bodyPr/>
        <a:lstStyle/>
        <a:p>
          <a:endParaRPr lang="en-GB"/>
        </a:p>
      </dgm:t>
    </dgm:pt>
    <dgm:pt modelId="{DD213F70-D2FB-45D2-8454-8490955B5F09}">
      <dgm:prSet/>
      <dgm:spPr/>
      <dgm:t>
        <a:bodyPr/>
        <a:lstStyle/>
        <a:p>
          <a:r>
            <a:rPr lang="en-IE" dirty="0"/>
            <a:t>Strategic objective</a:t>
          </a:r>
          <a:endParaRPr lang="en-GB" dirty="0"/>
        </a:p>
      </dgm:t>
    </dgm:pt>
    <dgm:pt modelId="{6E19C273-FB37-47E1-B35B-EB4556CD4075}" type="parTrans" cxnId="{535F868B-1C39-4A35-BA56-D787FA351DEC}">
      <dgm:prSet/>
      <dgm:spPr/>
      <dgm:t>
        <a:bodyPr/>
        <a:lstStyle/>
        <a:p>
          <a:endParaRPr lang="en-GB"/>
        </a:p>
      </dgm:t>
    </dgm:pt>
    <dgm:pt modelId="{F0FA8F5F-7D13-4E52-A8A0-A89DA9CD2797}" type="sibTrans" cxnId="{535F868B-1C39-4A35-BA56-D787FA351DEC}">
      <dgm:prSet/>
      <dgm:spPr/>
      <dgm:t>
        <a:bodyPr/>
        <a:lstStyle/>
        <a:p>
          <a:endParaRPr lang="en-GB"/>
        </a:p>
      </dgm:t>
    </dgm:pt>
    <dgm:pt modelId="{038D2782-2E87-4095-97D2-2ECC7F93904B}">
      <dgm:prSet/>
      <dgm:spPr/>
      <dgm:t>
        <a:bodyPr/>
        <a:lstStyle/>
        <a:p>
          <a:r>
            <a:rPr lang="en-GB" dirty="0"/>
            <a:t>To provide knowledge to support the development of better informed social, employment and work-related policies</a:t>
          </a:r>
        </a:p>
      </dgm:t>
    </dgm:pt>
    <dgm:pt modelId="{73C47903-43FA-4FB7-9380-67F85D54D989}" type="parTrans" cxnId="{E30E24A5-A40A-4C4B-8165-3DF681A448CC}">
      <dgm:prSet/>
      <dgm:spPr/>
      <dgm:t>
        <a:bodyPr/>
        <a:lstStyle/>
        <a:p>
          <a:endParaRPr lang="en-GB"/>
        </a:p>
      </dgm:t>
    </dgm:pt>
    <dgm:pt modelId="{8D354691-CD50-4FE9-AE71-723FD913389C}" type="sibTrans" cxnId="{E30E24A5-A40A-4C4B-8165-3DF681A448CC}">
      <dgm:prSet/>
      <dgm:spPr/>
      <dgm:t>
        <a:bodyPr/>
        <a:lstStyle/>
        <a:p>
          <a:endParaRPr lang="en-GB"/>
        </a:p>
      </dgm:t>
    </dgm:pt>
    <dgm:pt modelId="{CF0D9F41-FB54-478D-B6D5-70E605E7DA26}">
      <dgm:prSet/>
      <dgm:spPr/>
      <dgm:t>
        <a:bodyPr/>
        <a:lstStyle/>
        <a:p>
          <a:r>
            <a:rPr lang="en-IE" dirty="0"/>
            <a:t>To provide scientifically sound, unbiased, timely and policy relevant knowledge that contributes to better informed polices to improve living and working conditions and strengthen cohesion in a changing Europe</a:t>
          </a:r>
          <a:endParaRPr lang="en-GB" dirty="0"/>
        </a:p>
      </dgm:t>
    </dgm:pt>
    <dgm:pt modelId="{5F1A37F2-B47F-46A4-B1E0-7937B8AAA690}" type="parTrans" cxnId="{7724E4A7-5367-4BF7-83D7-84D46C39B0B1}">
      <dgm:prSet/>
      <dgm:spPr/>
      <dgm:t>
        <a:bodyPr/>
        <a:lstStyle/>
        <a:p>
          <a:endParaRPr lang="en-GB"/>
        </a:p>
      </dgm:t>
    </dgm:pt>
    <dgm:pt modelId="{AC1A1A39-F179-4C61-8209-0372D234314D}" type="sibTrans" cxnId="{7724E4A7-5367-4BF7-83D7-84D46C39B0B1}">
      <dgm:prSet/>
      <dgm:spPr/>
      <dgm:t>
        <a:bodyPr/>
        <a:lstStyle/>
        <a:p>
          <a:endParaRPr lang="en-GB"/>
        </a:p>
      </dgm:t>
    </dgm:pt>
    <dgm:pt modelId="{6187ACAD-C95D-453F-A65A-D18549BB1AFF}" type="pres">
      <dgm:prSet presAssocID="{17680255-42DE-475B-9D25-C37C3ECD4355}" presName="linear" presStyleCnt="0">
        <dgm:presLayoutVars>
          <dgm:dir/>
          <dgm:resizeHandles val="exact"/>
        </dgm:presLayoutVars>
      </dgm:prSet>
      <dgm:spPr/>
    </dgm:pt>
    <dgm:pt modelId="{D7CDFD57-29E2-4050-B391-83C4CC3881A8}" type="pres">
      <dgm:prSet presAssocID="{D29BDCBD-973A-451C-AC59-617E8D7DA104}" presName="comp" presStyleCnt="0"/>
      <dgm:spPr/>
    </dgm:pt>
    <dgm:pt modelId="{F57D0538-E3A9-46C5-8CDF-404C5AF9D601}" type="pres">
      <dgm:prSet presAssocID="{D29BDCBD-973A-451C-AC59-617E8D7DA104}" presName="box" presStyleLbl="node1" presStyleIdx="0" presStyleCnt="2"/>
      <dgm:spPr/>
    </dgm:pt>
    <dgm:pt modelId="{B5CFB6F4-BCCB-4E4E-8BFE-B5F4AE81C8FB}" type="pres">
      <dgm:prSet presAssocID="{D29BDCBD-973A-451C-AC59-617E8D7DA104}" presName="img" presStyleLbl="fgImgPlace1" presStyleIdx="0" presStyleCnt="2"/>
      <dgm:spPr>
        <a:blipFill rotWithShape="1">
          <a:blip xmlns:r="http://schemas.openxmlformats.org/officeDocument/2006/relationships" r:embed="rId1"/>
          <a:srcRect/>
          <a:stretch>
            <a:fillRect t="-11000" b="-11000"/>
          </a:stretch>
        </a:blipFill>
      </dgm:spPr>
    </dgm:pt>
    <dgm:pt modelId="{50A73FC0-1699-4C33-9573-57457E587EB9}" type="pres">
      <dgm:prSet presAssocID="{D29BDCBD-973A-451C-AC59-617E8D7DA104}" presName="text" presStyleLbl="node1" presStyleIdx="0" presStyleCnt="2">
        <dgm:presLayoutVars>
          <dgm:bulletEnabled val="1"/>
        </dgm:presLayoutVars>
      </dgm:prSet>
      <dgm:spPr/>
    </dgm:pt>
    <dgm:pt modelId="{45C1954E-9227-44D9-A0FA-2F59E0E23775}" type="pres">
      <dgm:prSet presAssocID="{B3A20543-F51D-4678-98FB-D2B6DFDFEC71}" presName="spacer" presStyleCnt="0"/>
      <dgm:spPr/>
    </dgm:pt>
    <dgm:pt modelId="{CC09B1F0-A671-4FCA-9919-68468B6E3954}" type="pres">
      <dgm:prSet presAssocID="{DD213F70-D2FB-45D2-8454-8490955B5F09}" presName="comp" presStyleCnt="0"/>
      <dgm:spPr/>
    </dgm:pt>
    <dgm:pt modelId="{EC7F1E98-AA63-45E2-8865-19F308249FD1}" type="pres">
      <dgm:prSet presAssocID="{DD213F70-D2FB-45D2-8454-8490955B5F09}" presName="box" presStyleLbl="node1" presStyleIdx="1" presStyleCnt="2"/>
      <dgm:spPr/>
    </dgm:pt>
    <dgm:pt modelId="{B41A9037-7453-4F34-9979-34EBEA8EC666}" type="pres">
      <dgm:prSet presAssocID="{DD213F70-D2FB-45D2-8454-8490955B5F09}" presName="img" presStyleLbl="fgImgPlace1" presStyleIdx="1" presStyleCnt="2"/>
      <dgm:spPr>
        <a:blipFill rotWithShape="1">
          <a:blip xmlns:r="http://schemas.openxmlformats.org/officeDocument/2006/relationships" r:embed="rId2"/>
          <a:srcRect/>
          <a:stretch>
            <a:fillRect t="-11000" b="-11000"/>
          </a:stretch>
        </a:blipFill>
      </dgm:spPr>
    </dgm:pt>
    <dgm:pt modelId="{E926CE33-C23A-4BEF-B005-219CE95FF076}" type="pres">
      <dgm:prSet presAssocID="{DD213F70-D2FB-45D2-8454-8490955B5F09}" presName="text" presStyleLbl="node1" presStyleIdx="1" presStyleCnt="2">
        <dgm:presLayoutVars>
          <dgm:bulletEnabled val="1"/>
        </dgm:presLayoutVars>
      </dgm:prSet>
      <dgm:spPr/>
    </dgm:pt>
  </dgm:ptLst>
  <dgm:cxnLst>
    <dgm:cxn modelId="{7A6C8804-6D9F-49F2-B61E-00C2599A5595}" type="presOf" srcId="{17680255-42DE-475B-9D25-C37C3ECD4355}" destId="{6187ACAD-C95D-453F-A65A-D18549BB1AFF}" srcOrd="0" destOrd="0" presId="urn:microsoft.com/office/officeart/2005/8/layout/vList4"/>
    <dgm:cxn modelId="{86DDAF3D-D448-4F09-A835-ED994A037649}" type="presOf" srcId="{D29BDCBD-973A-451C-AC59-617E8D7DA104}" destId="{F57D0538-E3A9-46C5-8CDF-404C5AF9D601}" srcOrd="0" destOrd="0" presId="urn:microsoft.com/office/officeart/2005/8/layout/vList4"/>
    <dgm:cxn modelId="{6D1D385C-6EA1-4307-8916-4DD0E20942DD}" srcId="{17680255-42DE-475B-9D25-C37C3ECD4355}" destId="{D29BDCBD-973A-451C-AC59-617E8D7DA104}" srcOrd="0" destOrd="0" parTransId="{D8856EEB-24C6-49AC-B0CB-D595666C6149}" sibTransId="{B3A20543-F51D-4678-98FB-D2B6DFDFEC71}"/>
    <dgm:cxn modelId="{32868361-CFC6-4E00-AAE2-7336D8B1CAF8}" type="presOf" srcId="{CF0D9F41-FB54-478D-B6D5-70E605E7DA26}" destId="{EC7F1E98-AA63-45E2-8865-19F308249FD1}" srcOrd="0" destOrd="1" presId="urn:microsoft.com/office/officeart/2005/8/layout/vList4"/>
    <dgm:cxn modelId="{50EAE66E-ED41-47DB-AB16-681B894F0046}" type="presOf" srcId="{DD213F70-D2FB-45D2-8454-8490955B5F09}" destId="{EC7F1E98-AA63-45E2-8865-19F308249FD1}" srcOrd="0" destOrd="0" presId="urn:microsoft.com/office/officeart/2005/8/layout/vList4"/>
    <dgm:cxn modelId="{8C67E556-1F0F-48B7-B8C7-11C66FF5B302}" type="presOf" srcId="{D29BDCBD-973A-451C-AC59-617E8D7DA104}" destId="{50A73FC0-1699-4C33-9573-57457E587EB9}" srcOrd="1" destOrd="0" presId="urn:microsoft.com/office/officeart/2005/8/layout/vList4"/>
    <dgm:cxn modelId="{317B777B-019C-4D79-B6C8-CE876D86A62E}" type="presOf" srcId="{CF0D9F41-FB54-478D-B6D5-70E605E7DA26}" destId="{E926CE33-C23A-4BEF-B005-219CE95FF076}" srcOrd="1" destOrd="1" presId="urn:microsoft.com/office/officeart/2005/8/layout/vList4"/>
    <dgm:cxn modelId="{535F868B-1C39-4A35-BA56-D787FA351DEC}" srcId="{17680255-42DE-475B-9D25-C37C3ECD4355}" destId="{DD213F70-D2FB-45D2-8454-8490955B5F09}" srcOrd="1" destOrd="0" parTransId="{6E19C273-FB37-47E1-B35B-EB4556CD4075}" sibTransId="{F0FA8F5F-7D13-4E52-A8A0-A89DA9CD2797}"/>
    <dgm:cxn modelId="{84D20695-3914-406A-A05B-11D61A0D7FEB}" type="presOf" srcId="{038D2782-2E87-4095-97D2-2ECC7F93904B}" destId="{F57D0538-E3A9-46C5-8CDF-404C5AF9D601}" srcOrd="0" destOrd="1" presId="urn:microsoft.com/office/officeart/2005/8/layout/vList4"/>
    <dgm:cxn modelId="{E30E24A5-A40A-4C4B-8165-3DF681A448CC}" srcId="{D29BDCBD-973A-451C-AC59-617E8D7DA104}" destId="{038D2782-2E87-4095-97D2-2ECC7F93904B}" srcOrd="0" destOrd="0" parTransId="{73C47903-43FA-4FB7-9380-67F85D54D989}" sibTransId="{8D354691-CD50-4FE9-AE71-723FD913389C}"/>
    <dgm:cxn modelId="{7724E4A7-5367-4BF7-83D7-84D46C39B0B1}" srcId="{DD213F70-D2FB-45D2-8454-8490955B5F09}" destId="{CF0D9F41-FB54-478D-B6D5-70E605E7DA26}" srcOrd="0" destOrd="0" parTransId="{5F1A37F2-B47F-46A4-B1E0-7937B8AAA690}" sibTransId="{AC1A1A39-F179-4C61-8209-0372D234314D}"/>
    <dgm:cxn modelId="{476D69AD-F381-493E-81D5-F6C9BBB53D89}" type="presOf" srcId="{DD213F70-D2FB-45D2-8454-8490955B5F09}" destId="{E926CE33-C23A-4BEF-B005-219CE95FF076}" srcOrd="1" destOrd="0" presId="urn:microsoft.com/office/officeart/2005/8/layout/vList4"/>
    <dgm:cxn modelId="{B01471D3-3FF2-4C1F-B5EE-4332248E3D44}" type="presOf" srcId="{038D2782-2E87-4095-97D2-2ECC7F93904B}" destId="{50A73FC0-1699-4C33-9573-57457E587EB9}" srcOrd="1" destOrd="1" presId="urn:microsoft.com/office/officeart/2005/8/layout/vList4"/>
    <dgm:cxn modelId="{94B76371-BBBE-4CAC-A13D-6853A71A1670}" type="presParOf" srcId="{6187ACAD-C95D-453F-A65A-D18549BB1AFF}" destId="{D7CDFD57-29E2-4050-B391-83C4CC3881A8}" srcOrd="0" destOrd="0" presId="urn:microsoft.com/office/officeart/2005/8/layout/vList4"/>
    <dgm:cxn modelId="{597B39CA-4584-4660-A28D-5E6952E5CF78}" type="presParOf" srcId="{D7CDFD57-29E2-4050-B391-83C4CC3881A8}" destId="{F57D0538-E3A9-46C5-8CDF-404C5AF9D601}" srcOrd="0" destOrd="0" presId="urn:microsoft.com/office/officeart/2005/8/layout/vList4"/>
    <dgm:cxn modelId="{FD395930-BE56-4295-B7A8-BFFC9FBEEB55}" type="presParOf" srcId="{D7CDFD57-29E2-4050-B391-83C4CC3881A8}" destId="{B5CFB6F4-BCCB-4E4E-8BFE-B5F4AE81C8FB}" srcOrd="1" destOrd="0" presId="urn:microsoft.com/office/officeart/2005/8/layout/vList4"/>
    <dgm:cxn modelId="{319F9073-5EB3-4A36-ADFD-FA44565EB920}" type="presParOf" srcId="{D7CDFD57-29E2-4050-B391-83C4CC3881A8}" destId="{50A73FC0-1699-4C33-9573-57457E587EB9}" srcOrd="2" destOrd="0" presId="urn:microsoft.com/office/officeart/2005/8/layout/vList4"/>
    <dgm:cxn modelId="{028D167E-474F-4660-8427-C2B7DDDDF47F}" type="presParOf" srcId="{6187ACAD-C95D-453F-A65A-D18549BB1AFF}" destId="{45C1954E-9227-44D9-A0FA-2F59E0E23775}" srcOrd="1" destOrd="0" presId="urn:microsoft.com/office/officeart/2005/8/layout/vList4"/>
    <dgm:cxn modelId="{951EB6C5-9945-4D8A-9F52-0C1B483261FF}" type="presParOf" srcId="{6187ACAD-C95D-453F-A65A-D18549BB1AFF}" destId="{CC09B1F0-A671-4FCA-9919-68468B6E3954}" srcOrd="2" destOrd="0" presId="urn:microsoft.com/office/officeart/2005/8/layout/vList4"/>
    <dgm:cxn modelId="{5ECB91EB-8F8A-4608-9A96-1184B88B02AB}" type="presParOf" srcId="{CC09B1F0-A671-4FCA-9919-68468B6E3954}" destId="{EC7F1E98-AA63-45E2-8865-19F308249FD1}" srcOrd="0" destOrd="0" presId="urn:microsoft.com/office/officeart/2005/8/layout/vList4"/>
    <dgm:cxn modelId="{A0031BD3-A2BA-481A-AAD6-DABEC4F76ACF}" type="presParOf" srcId="{CC09B1F0-A671-4FCA-9919-68468B6E3954}" destId="{B41A9037-7453-4F34-9979-34EBEA8EC666}" srcOrd="1" destOrd="0" presId="urn:microsoft.com/office/officeart/2005/8/layout/vList4"/>
    <dgm:cxn modelId="{4A0E5E11-A2A7-4731-8E6C-D527EFE29FE8}" type="presParOf" srcId="{CC09B1F0-A671-4FCA-9919-68468B6E3954}" destId="{E926CE33-C23A-4BEF-B005-219CE95FF076}"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DBA3EF0-E734-4BBA-BA96-2632DAF8F029}" type="doc">
      <dgm:prSet loTypeId="urn:microsoft.com/office/officeart/2008/layout/VerticalCurvedList" loCatId="list" qsTypeId="urn:microsoft.com/office/officeart/2005/8/quickstyle/simple1" qsCatId="simple" csTypeId="urn:microsoft.com/office/officeart/2005/8/colors/accent1_3" csCatId="accent1" phldr="1"/>
      <dgm:spPr/>
      <dgm:t>
        <a:bodyPr/>
        <a:lstStyle/>
        <a:p>
          <a:endParaRPr lang="en-IE"/>
        </a:p>
      </dgm:t>
    </dgm:pt>
    <dgm:pt modelId="{6D3D4C54-81E6-4D91-9574-7DAFFA80339B}">
      <dgm:prSet phldrT="[Text]"/>
      <dgm:spPr/>
      <dgm:t>
        <a:bodyPr/>
        <a:lstStyle/>
        <a:p>
          <a:r>
            <a:rPr lang="en-IE">
              <a:latin typeface="Arial" panose="020B0604020202020204" pitchFamily="34" charset="0"/>
              <a:cs typeface="Arial" panose="020B0604020202020204" pitchFamily="34" charset="0"/>
            </a:rPr>
            <a:t>100 staff members</a:t>
          </a:r>
        </a:p>
      </dgm:t>
    </dgm:pt>
    <dgm:pt modelId="{46112DD2-3BDF-4FD8-ADBA-E52AC3F1025D}" type="parTrans" cxnId="{291219AD-FCE0-4FB4-927F-BB2FE506A479}">
      <dgm:prSet/>
      <dgm:spPr/>
      <dgm:t>
        <a:bodyPr/>
        <a:lstStyle/>
        <a:p>
          <a:endParaRPr lang="en-IE"/>
        </a:p>
      </dgm:t>
    </dgm:pt>
    <dgm:pt modelId="{4673CA55-7B45-42A9-90E0-A746598C79B4}" type="sibTrans" cxnId="{291219AD-FCE0-4FB4-927F-BB2FE506A479}">
      <dgm:prSet/>
      <dgm:spPr/>
      <dgm:t>
        <a:bodyPr/>
        <a:lstStyle/>
        <a:p>
          <a:endParaRPr lang="en-IE"/>
        </a:p>
      </dgm:t>
    </dgm:pt>
    <dgm:pt modelId="{21B9B229-8341-4A31-A52B-BC19FD42FF65}">
      <dgm:prSet phldrT="[Text]"/>
      <dgm:spPr/>
      <dgm:t>
        <a:bodyPr/>
        <a:lstStyle/>
        <a:p>
          <a:r>
            <a:rPr lang="en-IE">
              <a:latin typeface="Arial" panose="020B0604020202020204" pitchFamily="34" charset="0"/>
              <a:cs typeface="Arial" panose="020B0604020202020204" pitchFamily="34" charset="0"/>
            </a:rPr>
            <a:t>EU agency</a:t>
          </a:r>
        </a:p>
      </dgm:t>
    </dgm:pt>
    <dgm:pt modelId="{D849C17F-08DA-4FBF-BAB4-DD38F4D04756}" type="parTrans" cxnId="{817119E5-71BA-4645-8C46-30F2EAD8BA0E}">
      <dgm:prSet/>
      <dgm:spPr/>
      <dgm:t>
        <a:bodyPr/>
        <a:lstStyle/>
        <a:p>
          <a:endParaRPr lang="en-IE"/>
        </a:p>
      </dgm:t>
    </dgm:pt>
    <dgm:pt modelId="{F5EF0641-2588-4AB9-969F-A61F12D25E5F}" type="sibTrans" cxnId="{817119E5-71BA-4645-8C46-30F2EAD8BA0E}">
      <dgm:prSet/>
      <dgm:spPr/>
      <dgm:t>
        <a:bodyPr/>
        <a:lstStyle/>
        <a:p>
          <a:endParaRPr lang="en-IE"/>
        </a:p>
      </dgm:t>
    </dgm:pt>
    <dgm:pt modelId="{3E7B4A5E-F66A-4FF2-B17E-D5E90372388E}">
      <dgm:prSet/>
      <dgm:spPr/>
      <dgm:t>
        <a:bodyPr/>
        <a:lstStyle/>
        <a:p>
          <a:pPr rtl="0"/>
          <a:r>
            <a:rPr lang="en-IE" dirty="0">
              <a:latin typeface="Arial"/>
              <a:cs typeface="Arial"/>
            </a:rPr>
            <a:t>Budget of c. € 24 million </a:t>
          </a:r>
        </a:p>
      </dgm:t>
    </dgm:pt>
    <dgm:pt modelId="{A82A38C2-BD24-4240-925C-8D42D850C7D6}" type="parTrans" cxnId="{5804BF99-D862-4C0E-B710-19010856DF7F}">
      <dgm:prSet/>
      <dgm:spPr/>
      <dgm:t>
        <a:bodyPr/>
        <a:lstStyle/>
        <a:p>
          <a:endParaRPr lang="en-IE"/>
        </a:p>
      </dgm:t>
    </dgm:pt>
    <dgm:pt modelId="{2A0AC823-9134-450E-AF6F-EED3E1C6F12D}" type="sibTrans" cxnId="{5804BF99-D862-4C0E-B710-19010856DF7F}">
      <dgm:prSet/>
      <dgm:spPr/>
      <dgm:t>
        <a:bodyPr/>
        <a:lstStyle/>
        <a:p>
          <a:endParaRPr lang="en-IE"/>
        </a:p>
      </dgm:t>
    </dgm:pt>
    <dgm:pt modelId="{ADD891AB-56C3-4E1B-A9F5-8AEDE5565AFC}">
      <dgm:prSet phldrT="[Text]"/>
      <dgm:spPr/>
      <dgm:t>
        <a:bodyPr/>
        <a:lstStyle/>
        <a:p>
          <a:r>
            <a:rPr lang="en-IE" dirty="0">
              <a:latin typeface="Arial"/>
              <a:cs typeface="Arial"/>
            </a:rPr>
            <a:t>Established in 1975</a:t>
          </a:r>
        </a:p>
      </dgm:t>
    </dgm:pt>
    <dgm:pt modelId="{BD913BA4-211A-4F2D-9C51-B36CC5C0B559}" type="sibTrans" cxnId="{2446E27A-0A3C-4AAF-8BC2-24C063E3A996}">
      <dgm:prSet/>
      <dgm:spPr/>
      <dgm:t>
        <a:bodyPr/>
        <a:lstStyle/>
        <a:p>
          <a:endParaRPr lang="en-IE"/>
        </a:p>
      </dgm:t>
    </dgm:pt>
    <dgm:pt modelId="{B379323A-27FD-42F3-ABC9-9E619C415B0C}" type="parTrans" cxnId="{2446E27A-0A3C-4AAF-8BC2-24C063E3A996}">
      <dgm:prSet/>
      <dgm:spPr/>
      <dgm:t>
        <a:bodyPr/>
        <a:lstStyle/>
        <a:p>
          <a:endParaRPr lang="en-IE"/>
        </a:p>
      </dgm:t>
    </dgm:pt>
    <dgm:pt modelId="{3EEA68E6-29F0-41F6-83B6-49C780BF4970}">
      <dgm:prSet phldrT="[Text]"/>
      <dgm:spPr/>
      <dgm:t>
        <a:bodyPr/>
        <a:lstStyle/>
        <a:p>
          <a:r>
            <a:rPr lang="en-IE" dirty="0">
              <a:latin typeface="Arial"/>
              <a:cs typeface="Arial"/>
            </a:rPr>
            <a:t>Based in Dublin</a:t>
          </a:r>
        </a:p>
      </dgm:t>
    </dgm:pt>
    <dgm:pt modelId="{6592DAB7-C06A-451D-8DE7-D17E25FA6DFD}" type="parTrans" cxnId="{AACBA677-730D-41DB-BFC7-C83FFE5D9105}">
      <dgm:prSet/>
      <dgm:spPr/>
      <dgm:t>
        <a:bodyPr/>
        <a:lstStyle/>
        <a:p>
          <a:endParaRPr lang="en-IE"/>
        </a:p>
      </dgm:t>
    </dgm:pt>
    <dgm:pt modelId="{33880F6E-F521-45B7-A860-7B9244DF8BB3}" type="sibTrans" cxnId="{AACBA677-730D-41DB-BFC7-C83FFE5D9105}">
      <dgm:prSet/>
      <dgm:spPr/>
      <dgm:t>
        <a:bodyPr/>
        <a:lstStyle/>
        <a:p>
          <a:endParaRPr lang="en-IE"/>
        </a:p>
      </dgm:t>
    </dgm:pt>
    <dgm:pt modelId="{3D2E8ECE-51D5-4A3D-A7A3-729B3E75C6C2}">
      <dgm:prSet phldrT="[Text]"/>
      <dgm:spPr/>
      <dgm:t>
        <a:bodyPr/>
        <a:lstStyle/>
        <a:p>
          <a:pPr rtl="0"/>
          <a:r>
            <a:rPr lang="en-IE" dirty="0">
              <a:latin typeface="Arial"/>
              <a:cs typeface="Arial"/>
            </a:rPr>
            <a:t>Brussels Liaison Office </a:t>
          </a:r>
        </a:p>
      </dgm:t>
    </dgm:pt>
    <dgm:pt modelId="{CA5B163A-8C11-4350-92B4-B892C36443A9}" type="parTrans" cxnId="{E34C9056-CEDE-4EBF-89E3-2D59DBC51B70}">
      <dgm:prSet/>
      <dgm:spPr/>
      <dgm:t>
        <a:bodyPr/>
        <a:lstStyle/>
        <a:p>
          <a:endParaRPr lang="en-IE"/>
        </a:p>
      </dgm:t>
    </dgm:pt>
    <dgm:pt modelId="{B206FB12-B2CE-422B-80AE-010BADC029D5}" type="sibTrans" cxnId="{E34C9056-CEDE-4EBF-89E3-2D59DBC51B70}">
      <dgm:prSet/>
      <dgm:spPr/>
      <dgm:t>
        <a:bodyPr/>
        <a:lstStyle/>
        <a:p>
          <a:endParaRPr lang="en-IE"/>
        </a:p>
      </dgm:t>
    </dgm:pt>
    <dgm:pt modelId="{ECD7BCC0-C0A8-4113-910A-BBDFAE343E46}" type="pres">
      <dgm:prSet presAssocID="{0DBA3EF0-E734-4BBA-BA96-2632DAF8F029}" presName="Name0" presStyleCnt="0">
        <dgm:presLayoutVars>
          <dgm:chMax val="7"/>
          <dgm:chPref val="7"/>
          <dgm:dir/>
        </dgm:presLayoutVars>
      </dgm:prSet>
      <dgm:spPr/>
    </dgm:pt>
    <dgm:pt modelId="{DF9FBEE5-9A59-41FD-886F-B26881F98308}" type="pres">
      <dgm:prSet presAssocID="{0DBA3EF0-E734-4BBA-BA96-2632DAF8F029}" presName="Name1" presStyleCnt="0"/>
      <dgm:spPr/>
    </dgm:pt>
    <dgm:pt modelId="{3673988F-788C-42BF-B853-11B28E87B0DC}" type="pres">
      <dgm:prSet presAssocID="{0DBA3EF0-E734-4BBA-BA96-2632DAF8F029}" presName="cycle" presStyleCnt="0"/>
      <dgm:spPr/>
    </dgm:pt>
    <dgm:pt modelId="{723ADDEB-53E5-4E1E-98E7-8F242E1BE74F}" type="pres">
      <dgm:prSet presAssocID="{0DBA3EF0-E734-4BBA-BA96-2632DAF8F029}" presName="srcNode" presStyleLbl="node1" presStyleIdx="0" presStyleCnt="6"/>
      <dgm:spPr/>
    </dgm:pt>
    <dgm:pt modelId="{116FBE6F-0B1E-4B75-BB83-87FDA782DBE8}" type="pres">
      <dgm:prSet presAssocID="{0DBA3EF0-E734-4BBA-BA96-2632DAF8F029}" presName="conn" presStyleLbl="parChTrans1D2" presStyleIdx="0" presStyleCnt="1"/>
      <dgm:spPr/>
    </dgm:pt>
    <dgm:pt modelId="{B1265A6C-7486-44FE-AAF4-DDCB347BDD57}" type="pres">
      <dgm:prSet presAssocID="{0DBA3EF0-E734-4BBA-BA96-2632DAF8F029}" presName="extraNode" presStyleLbl="node1" presStyleIdx="0" presStyleCnt="6"/>
      <dgm:spPr/>
    </dgm:pt>
    <dgm:pt modelId="{6AB9E3E5-84E0-4806-8F7F-36F8B082E320}" type="pres">
      <dgm:prSet presAssocID="{0DBA3EF0-E734-4BBA-BA96-2632DAF8F029}" presName="dstNode" presStyleLbl="node1" presStyleIdx="0" presStyleCnt="6"/>
      <dgm:spPr/>
    </dgm:pt>
    <dgm:pt modelId="{834FADA3-AAC2-4E72-9F12-D6320221B410}" type="pres">
      <dgm:prSet presAssocID="{ADD891AB-56C3-4E1B-A9F5-8AEDE5565AFC}" presName="text_1" presStyleLbl="node1" presStyleIdx="0" presStyleCnt="6">
        <dgm:presLayoutVars>
          <dgm:bulletEnabled val="1"/>
        </dgm:presLayoutVars>
      </dgm:prSet>
      <dgm:spPr/>
    </dgm:pt>
    <dgm:pt modelId="{673A4AD9-14F9-4537-AC65-9EA36029CD37}" type="pres">
      <dgm:prSet presAssocID="{ADD891AB-56C3-4E1B-A9F5-8AEDE5565AFC}" presName="accent_1" presStyleCnt="0"/>
      <dgm:spPr/>
    </dgm:pt>
    <dgm:pt modelId="{873254E5-D8AF-4E79-90DA-E4BE4DE3AD36}" type="pres">
      <dgm:prSet presAssocID="{ADD891AB-56C3-4E1B-A9F5-8AEDE5565AFC}" presName="accentRepeatNode" presStyleLbl="solidFgAcc1" presStyleIdx="0" presStyleCnt="6"/>
      <dgm:spPr>
        <a:blipFill rotWithShape="0">
          <a:blip xmlns:r="http://schemas.openxmlformats.org/officeDocument/2006/relationships" r:embed="rId1"/>
          <a:stretch>
            <a:fillRect/>
          </a:stretch>
        </a:blipFill>
      </dgm:spPr>
    </dgm:pt>
    <dgm:pt modelId="{B17D7C30-D35D-4360-8808-137DF18C89D5}" type="pres">
      <dgm:prSet presAssocID="{3EEA68E6-29F0-41F6-83B6-49C780BF4970}" presName="text_2" presStyleLbl="node1" presStyleIdx="1" presStyleCnt="6">
        <dgm:presLayoutVars>
          <dgm:bulletEnabled val="1"/>
        </dgm:presLayoutVars>
      </dgm:prSet>
      <dgm:spPr/>
    </dgm:pt>
    <dgm:pt modelId="{21F7AA0A-C14B-4004-AE4F-825055298A42}" type="pres">
      <dgm:prSet presAssocID="{3EEA68E6-29F0-41F6-83B6-49C780BF4970}" presName="accent_2" presStyleCnt="0"/>
      <dgm:spPr/>
    </dgm:pt>
    <dgm:pt modelId="{CEB10067-2872-4F5C-93E0-4A57DFC3DF77}" type="pres">
      <dgm:prSet presAssocID="{3EEA68E6-29F0-41F6-83B6-49C780BF4970}" presName="accentRepeatNode" presStyleLbl="solidFgAcc1" presStyleIdx="1" presStyleCnt="6"/>
      <dgm:spPr>
        <a:blipFill dpi="0" rotWithShape="0">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dgm:spPr>
    </dgm:pt>
    <dgm:pt modelId="{6187FD6F-5475-496C-B919-634E80876BD3}" type="pres">
      <dgm:prSet presAssocID="{3D2E8ECE-51D5-4A3D-A7A3-729B3E75C6C2}" presName="text_3" presStyleLbl="node1" presStyleIdx="2" presStyleCnt="6">
        <dgm:presLayoutVars>
          <dgm:bulletEnabled val="1"/>
        </dgm:presLayoutVars>
      </dgm:prSet>
      <dgm:spPr/>
    </dgm:pt>
    <dgm:pt modelId="{B457DBF1-7B51-4755-A330-900EDBAF9FCF}" type="pres">
      <dgm:prSet presAssocID="{3D2E8ECE-51D5-4A3D-A7A3-729B3E75C6C2}" presName="accent_3" presStyleCnt="0"/>
      <dgm:spPr/>
    </dgm:pt>
    <dgm:pt modelId="{C3F0B1DF-B70D-453E-9481-01418123C76C}" type="pres">
      <dgm:prSet presAssocID="{3D2E8ECE-51D5-4A3D-A7A3-729B3E75C6C2}" presName="accentRepeatNode" presStyleLbl="solidFgAcc1" presStyleIdx="2" presStyleCnt="6"/>
      <dgm:spPr>
        <a:blipFill dpi="0" rotWithShape="0">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dgm:spPr>
    </dgm:pt>
    <dgm:pt modelId="{5A110B64-1B22-4C26-939A-8C5A31192C95}" type="pres">
      <dgm:prSet presAssocID="{3E7B4A5E-F66A-4FF2-B17E-D5E90372388E}" presName="text_4" presStyleLbl="node1" presStyleIdx="3" presStyleCnt="6">
        <dgm:presLayoutVars>
          <dgm:bulletEnabled val="1"/>
        </dgm:presLayoutVars>
      </dgm:prSet>
      <dgm:spPr/>
    </dgm:pt>
    <dgm:pt modelId="{C56F0841-F2F2-487B-9588-D69438AACBA1}" type="pres">
      <dgm:prSet presAssocID="{3E7B4A5E-F66A-4FF2-B17E-D5E90372388E}" presName="accent_4" presStyleCnt="0"/>
      <dgm:spPr/>
    </dgm:pt>
    <dgm:pt modelId="{325D2086-CD1A-4FA7-8B04-ED24328C53C9}" type="pres">
      <dgm:prSet presAssocID="{3E7B4A5E-F66A-4FF2-B17E-D5E90372388E}" presName="accentRepeatNode" presStyleLbl="solidFgAcc1" presStyleIdx="3" presStyleCnt="6"/>
      <dgm:spPr>
        <a:blipFill rotWithShape="0">
          <a:blip xmlns:r="http://schemas.openxmlformats.org/officeDocument/2006/relationships" r:embed="rId4"/>
          <a:stretch>
            <a:fillRect/>
          </a:stretch>
        </a:blipFill>
      </dgm:spPr>
    </dgm:pt>
    <dgm:pt modelId="{88FB7985-8592-4BC7-BD23-4BE614EEBFDE}" type="pres">
      <dgm:prSet presAssocID="{6D3D4C54-81E6-4D91-9574-7DAFFA80339B}" presName="text_5" presStyleLbl="node1" presStyleIdx="4" presStyleCnt="6">
        <dgm:presLayoutVars>
          <dgm:bulletEnabled val="1"/>
        </dgm:presLayoutVars>
      </dgm:prSet>
      <dgm:spPr/>
    </dgm:pt>
    <dgm:pt modelId="{54BCD50A-98B6-42F2-AEE2-30008AC532BE}" type="pres">
      <dgm:prSet presAssocID="{6D3D4C54-81E6-4D91-9574-7DAFFA80339B}" presName="accent_5" presStyleCnt="0"/>
      <dgm:spPr/>
    </dgm:pt>
    <dgm:pt modelId="{1D2185D9-39BC-4036-A107-9BF55454BC3C}" type="pres">
      <dgm:prSet presAssocID="{6D3D4C54-81E6-4D91-9574-7DAFFA80339B}" presName="accentRepeatNode" presStyleLbl="solidFgAcc1" presStyleIdx="4" presStyleCnt="6" custLinFactNeighborX="-9472" custLinFactNeighborY="-7538"/>
      <dgm:spPr>
        <a:blipFill rotWithShape="0">
          <a:blip xmlns:r="http://schemas.openxmlformats.org/officeDocument/2006/relationships" r:embed="rId5"/>
          <a:stretch>
            <a:fillRect/>
          </a:stretch>
        </a:blipFill>
      </dgm:spPr>
    </dgm:pt>
    <dgm:pt modelId="{70A9A8F3-A747-4E4C-B6FF-A418CFFFB85F}" type="pres">
      <dgm:prSet presAssocID="{21B9B229-8341-4A31-A52B-BC19FD42FF65}" presName="text_6" presStyleLbl="node1" presStyleIdx="5" presStyleCnt="6">
        <dgm:presLayoutVars>
          <dgm:bulletEnabled val="1"/>
        </dgm:presLayoutVars>
      </dgm:prSet>
      <dgm:spPr/>
    </dgm:pt>
    <dgm:pt modelId="{0E0132D6-032B-4A01-B871-122D71D8FC6F}" type="pres">
      <dgm:prSet presAssocID="{21B9B229-8341-4A31-A52B-BC19FD42FF65}" presName="accent_6" presStyleCnt="0"/>
      <dgm:spPr/>
    </dgm:pt>
    <dgm:pt modelId="{E3EF1B59-8C92-4C29-87D6-A9F92CA495B1}" type="pres">
      <dgm:prSet presAssocID="{21B9B229-8341-4A31-A52B-BC19FD42FF65}" presName="accentRepeatNode" presStyleLbl="solidFgAcc1" presStyleIdx="5" presStyleCnt="6"/>
      <dgm:spPr>
        <a:blipFill rotWithShape="0">
          <a:blip xmlns:r="http://schemas.openxmlformats.org/officeDocument/2006/relationships" r:embed="rId6"/>
          <a:stretch>
            <a:fillRect/>
          </a:stretch>
        </a:blipFill>
      </dgm:spPr>
    </dgm:pt>
  </dgm:ptLst>
  <dgm:cxnLst>
    <dgm:cxn modelId="{FD0CF508-9452-4763-9DD1-5CCD6CE9FABA}" type="presOf" srcId="{BD913BA4-211A-4F2D-9C51-B36CC5C0B559}" destId="{116FBE6F-0B1E-4B75-BB83-87FDA782DBE8}" srcOrd="0" destOrd="0" presId="urn:microsoft.com/office/officeart/2008/layout/VerticalCurvedList"/>
    <dgm:cxn modelId="{B8F20B2A-88AA-49B8-B7DC-DBB6F29094B8}" type="presOf" srcId="{6D3D4C54-81E6-4D91-9574-7DAFFA80339B}" destId="{88FB7985-8592-4BC7-BD23-4BE614EEBFDE}" srcOrd="0" destOrd="0" presId="urn:microsoft.com/office/officeart/2008/layout/VerticalCurvedList"/>
    <dgm:cxn modelId="{B5EC0740-3214-42F5-85B6-57D15B065024}" type="presOf" srcId="{3E7B4A5E-F66A-4FF2-B17E-D5E90372388E}" destId="{5A110B64-1B22-4C26-939A-8C5A31192C95}" srcOrd="0" destOrd="0" presId="urn:microsoft.com/office/officeart/2008/layout/VerticalCurvedList"/>
    <dgm:cxn modelId="{F2116D47-CA71-4C18-9111-97F829E736C1}" type="presOf" srcId="{3D2E8ECE-51D5-4A3D-A7A3-729B3E75C6C2}" destId="{6187FD6F-5475-496C-B919-634E80876BD3}" srcOrd="0" destOrd="0" presId="urn:microsoft.com/office/officeart/2008/layout/VerticalCurvedList"/>
    <dgm:cxn modelId="{E34C9056-CEDE-4EBF-89E3-2D59DBC51B70}" srcId="{0DBA3EF0-E734-4BBA-BA96-2632DAF8F029}" destId="{3D2E8ECE-51D5-4A3D-A7A3-729B3E75C6C2}" srcOrd="2" destOrd="0" parTransId="{CA5B163A-8C11-4350-92B4-B892C36443A9}" sibTransId="{B206FB12-B2CE-422B-80AE-010BADC029D5}"/>
    <dgm:cxn modelId="{AACBA677-730D-41DB-BFC7-C83FFE5D9105}" srcId="{0DBA3EF0-E734-4BBA-BA96-2632DAF8F029}" destId="{3EEA68E6-29F0-41F6-83B6-49C780BF4970}" srcOrd="1" destOrd="0" parTransId="{6592DAB7-C06A-451D-8DE7-D17E25FA6DFD}" sibTransId="{33880F6E-F521-45B7-A860-7B9244DF8BB3}"/>
    <dgm:cxn modelId="{2446E27A-0A3C-4AAF-8BC2-24C063E3A996}" srcId="{0DBA3EF0-E734-4BBA-BA96-2632DAF8F029}" destId="{ADD891AB-56C3-4E1B-A9F5-8AEDE5565AFC}" srcOrd="0" destOrd="0" parTransId="{B379323A-27FD-42F3-ABC9-9E619C415B0C}" sibTransId="{BD913BA4-211A-4F2D-9C51-B36CC5C0B559}"/>
    <dgm:cxn modelId="{7A02D27F-A5E1-46D4-8764-97CC55B1D7BE}" type="presOf" srcId="{21B9B229-8341-4A31-A52B-BC19FD42FF65}" destId="{70A9A8F3-A747-4E4C-B6FF-A418CFFFB85F}" srcOrd="0" destOrd="0" presId="urn:microsoft.com/office/officeart/2008/layout/VerticalCurvedList"/>
    <dgm:cxn modelId="{5804BF99-D862-4C0E-B710-19010856DF7F}" srcId="{0DBA3EF0-E734-4BBA-BA96-2632DAF8F029}" destId="{3E7B4A5E-F66A-4FF2-B17E-D5E90372388E}" srcOrd="3" destOrd="0" parTransId="{A82A38C2-BD24-4240-925C-8D42D850C7D6}" sibTransId="{2A0AC823-9134-450E-AF6F-EED3E1C6F12D}"/>
    <dgm:cxn modelId="{291219AD-FCE0-4FB4-927F-BB2FE506A479}" srcId="{0DBA3EF0-E734-4BBA-BA96-2632DAF8F029}" destId="{6D3D4C54-81E6-4D91-9574-7DAFFA80339B}" srcOrd="4" destOrd="0" parTransId="{46112DD2-3BDF-4FD8-ADBA-E52AC3F1025D}" sibTransId="{4673CA55-7B45-42A9-90E0-A746598C79B4}"/>
    <dgm:cxn modelId="{82F2A7AD-0B25-4589-8007-E513643DA7EF}" type="presOf" srcId="{ADD891AB-56C3-4E1B-A9F5-8AEDE5565AFC}" destId="{834FADA3-AAC2-4E72-9F12-D6320221B410}" srcOrd="0" destOrd="0" presId="urn:microsoft.com/office/officeart/2008/layout/VerticalCurvedList"/>
    <dgm:cxn modelId="{B0336AC6-C3DE-46B8-8313-18679404F8DB}" type="presOf" srcId="{3EEA68E6-29F0-41F6-83B6-49C780BF4970}" destId="{B17D7C30-D35D-4360-8808-137DF18C89D5}" srcOrd="0" destOrd="0" presId="urn:microsoft.com/office/officeart/2008/layout/VerticalCurvedList"/>
    <dgm:cxn modelId="{817119E5-71BA-4645-8C46-30F2EAD8BA0E}" srcId="{0DBA3EF0-E734-4BBA-BA96-2632DAF8F029}" destId="{21B9B229-8341-4A31-A52B-BC19FD42FF65}" srcOrd="5" destOrd="0" parTransId="{D849C17F-08DA-4FBF-BAB4-DD38F4D04756}" sibTransId="{F5EF0641-2588-4AB9-969F-A61F12D25E5F}"/>
    <dgm:cxn modelId="{B510CCFD-1EB2-44CE-B53C-A30912262E45}" type="presOf" srcId="{0DBA3EF0-E734-4BBA-BA96-2632DAF8F029}" destId="{ECD7BCC0-C0A8-4113-910A-BBDFAE343E46}" srcOrd="0" destOrd="0" presId="urn:microsoft.com/office/officeart/2008/layout/VerticalCurvedList"/>
    <dgm:cxn modelId="{9DE73A1C-1477-4CB2-964B-0E34AC368633}" type="presParOf" srcId="{ECD7BCC0-C0A8-4113-910A-BBDFAE343E46}" destId="{DF9FBEE5-9A59-41FD-886F-B26881F98308}" srcOrd="0" destOrd="0" presId="urn:microsoft.com/office/officeart/2008/layout/VerticalCurvedList"/>
    <dgm:cxn modelId="{1498A74E-2CC2-4B97-BF3B-DA637C871C7C}" type="presParOf" srcId="{DF9FBEE5-9A59-41FD-886F-B26881F98308}" destId="{3673988F-788C-42BF-B853-11B28E87B0DC}" srcOrd="0" destOrd="0" presId="urn:microsoft.com/office/officeart/2008/layout/VerticalCurvedList"/>
    <dgm:cxn modelId="{99BA5460-7B7E-4C81-939A-35D5FEE99E4C}" type="presParOf" srcId="{3673988F-788C-42BF-B853-11B28E87B0DC}" destId="{723ADDEB-53E5-4E1E-98E7-8F242E1BE74F}" srcOrd="0" destOrd="0" presId="urn:microsoft.com/office/officeart/2008/layout/VerticalCurvedList"/>
    <dgm:cxn modelId="{2EE396AC-D4D4-4593-BF12-2196227E9647}" type="presParOf" srcId="{3673988F-788C-42BF-B853-11B28E87B0DC}" destId="{116FBE6F-0B1E-4B75-BB83-87FDA782DBE8}" srcOrd="1" destOrd="0" presId="urn:microsoft.com/office/officeart/2008/layout/VerticalCurvedList"/>
    <dgm:cxn modelId="{1C6A5893-1A61-4309-93CC-E167FDE8A4AD}" type="presParOf" srcId="{3673988F-788C-42BF-B853-11B28E87B0DC}" destId="{B1265A6C-7486-44FE-AAF4-DDCB347BDD57}" srcOrd="2" destOrd="0" presId="urn:microsoft.com/office/officeart/2008/layout/VerticalCurvedList"/>
    <dgm:cxn modelId="{65521633-EFF6-4DFF-9419-81FD5526DA96}" type="presParOf" srcId="{3673988F-788C-42BF-B853-11B28E87B0DC}" destId="{6AB9E3E5-84E0-4806-8F7F-36F8B082E320}" srcOrd="3" destOrd="0" presId="urn:microsoft.com/office/officeart/2008/layout/VerticalCurvedList"/>
    <dgm:cxn modelId="{E0DF214A-B627-4402-91B2-269E58077BA4}" type="presParOf" srcId="{DF9FBEE5-9A59-41FD-886F-B26881F98308}" destId="{834FADA3-AAC2-4E72-9F12-D6320221B410}" srcOrd="1" destOrd="0" presId="urn:microsoft.com/office/officeart/2008/layout/VerticalCurvedList"/>
    <dgm:cxn modelId="{1E12F495-0C39-4FF9-BFEC-137705A82C8D}" type="presParOf" srcId="{DF9FBEE5-9A59-41FD-886F-B26881F98308}" destId="{673A4AD9-14F9-4537-AC65-9EA36029CD37}" srcOrd="2" destOrd="0" presId="urn:microsoft.com/office/officeart/2008/layout/VerticalCurvedList"/>
    <dgm:cxn modelId="{715F82FC-D57C-4570-916F-54468A3D56DE}" type="presParOf" srcId="{673A4AD9-14F9-4537-AC65-9EA36029CD37}" destId="{873254E5-D8AF-4E79-90DA-E4BE4DE3AD36}" srcOrd="0" destOrd="0" presId="urn:microsoft.com/office/officeart/2008/layout/VerticalCurvedList"/>
    <dgm:cxn modelId="{BBC2F763-E346-451A-AE56-9EB749B6A28F}" type="presParOf" srcId="{DF9FBEE5-9A59-41FD-886F-B26881F98308}" destId="{B17D7C30-D35D-4360-8808-137DF18C89D5}" srcOrd="3" destOrd="0" presId="urn:microsoft.com/office/officeart/2008/layout/VerticalCurvedList"/>
    <dgm:cxn modelId="{D778563C-35FF-45AE-9287-168B774FA438}" type="presParOf" srcId="{DF9FBEE5-9A59-41FD-886F-B26881F98308}" destId="{21F7AA0A-C14B-4004-AE4F-825055298A42}" srcOrd="4" destOrd="0" presId="urn:microsoft.com/office/officeart/2008/layout/VerticalCurvedList"/>
    <dgm:cxn modelId="{D6382B77-5EC8-4E3B-8550-C08C902D1D32}" type="presParOf" srcId="{21F7AA0A-C14B-4004-AE4F-825055298A42}" destId="{CEB10067-2872-4F5C-93E0-4A57DFC3DF77}" srcOrd="0" destOrd="0" presId="urn:microsoft.com/office/officeart/2008/layout/VerticalCurvedList"/>
    <dgm:cxn modelId="{A976A2CB-51D0-4ABD-874A-4E51BD9CB488}" type="presParOf" srcId="{DF9FBEE5-9A59-41FD-886F-B26881F98308}" destId="{6187FD6F-5475-496C-B919-634E80876BD3}" srcOrd="5" destOrd="0" presId="urn:microsoft.com/office/officeart/2008/layout/VerticalCurvedList"/>
    <dgm:cxn modelId="{584A9656-23FC-4A51-B140-2F4D63B76A95}" type="presParOf" srcId="{DF9FBEE5-9A59-41FD-886F-B26881F98308}" destId="{B457DBF1-7B51-4755-A330-900EDBAF9FCF}" srcOrd="6" destOrd="0" presId="urn:microsoft.com/office/officeart/2008/layout/VerticalCurvedList"/>
    <dgm:cxn modelId="{0BC01953-FEEA-4B89-8987-A60811F70B32}" type="presParOf" srcId="{B457DBF1-7B51-4755-A330-900EDBAF9FCF}" destId="{C3F0B1DF-B70D-453E-9481-01418123C76C}" srcOrd="0" destOrd="0" presId="urn:microsoft.com/office/officeart/2008/layout/VerticalCurvedList"/>
    <dgm:cxn modelId="{E24BEA36-D338-46A2-B130-C41DF82D3922}" type="presParOf" srcId="{DF9FBEE5-9A59-41FD-886F-B26881F98308}" destId="{5A110B64-1B22-4C26-939A-8C5A31192C95}" srcOrd="7" destOrd="0" presId="urn:microsoft.com/office/officeart/2008/layout/VerticalCurvedList"/>
    <dgm:cxn modelId="{D7CB4A0C-43AC-4CC4-9230-534D95F77E55}" type="presParOf" srcId="{DF9FBEE5-9A59-41FD-886F-B26881F98308}" destId="{C56F0841-F2F2-487B-9588-D69438AACBA1}" srcOrd="8" destOrd="0" presId="urn:microsoft.com/office/officeart/2008/layout/VerticalCurvedList"/>
    <dgm:cxn modelId="{99154013-7389-456A-97E7-69A3B3A08123}" type="presParOf" srcId="{C56F0841-F2F2-487B-9588-D69438AACBA1}" destId="{325D2086-CD1A-4FA7-8B04-ED24328C53C9}" srcOrd="0" destOrd="0" presId="urn:microsoft.com/office/officeart/2008/layout/VerticalCurvedList"/>
    <dgm:cxn modelId="{B73E67D8-4468-49BB-8EFE-BE0AD1A1952C}" type="presParOf" srcId="{DF9FBEE5-9A59-41FD-886F-B26881F98308}" destId="{88FB7985-8592-4BC7-BD23-4BE614EEBFDE}" srcOrd="9" destOrd="0" presId="urn:microsoft.com/office/officeart/2008/layout/VerticalCurvedList"/>
    <dgm:cxn modelId="{5C36693A-34E8-4B7C-B490-72711F2E6F56}" type="presParOf" srcId="{DF9FBEE5-9A59-41FD-886F-B26881F98308}" destId="{54BCD50A-98B6-42F2-AEE2-30008AC532BE}" srcOrd="10" destOrd="0" presId="urn:microsoft.com/office/officeart/2008/layout/VerticalCurvedList"/>
    <dgm:cxn modelId="{0C1B1550-2AE5-41F3-A3B4-58107D2CC94E}" type="presParOf" srcId="{54BCD50A-98B6-42F2-AEE2-30008AC532BE}" destId="{1D2185D9-39BC-4036-A107-9BF55454BC3C}" srcOrd="0" destOrd="0" presId="urn:microsoft.com/office/officeart/2008/layout/VerticalCurvedList"/>
    <dgm:cxn modelId="{5FEB8F7E-C070-431C-8454-5F15AE3731B8}" type="presParOf" srcId="{DF9FBEE5-9A59-41FD-886F-B26881F98308}" destId="{70A9A8F3-A747-4E4C-B6FF-A418CFFFB85F}" srcOrd="11" destOrd="0" presId="urn:microsoft.com/office/officeart/2008/layout/VerticalCurvedList"/>
    <dgm:cxn modelId="{C8B4976E-EDC8-4224-81CB-0F7168A490E2}" type="presParOf" srcId="{DF9FBEE5-9A59-41FD-886F-B26881F98308}" destId="{0E0132D6-032B-4A01-B871-122D71D8FC6F}" srcOrd="12" destOrd="0" presId="urn:microsoft.com/office/officeart/2008/layout/VerticalCurvedList"/>
    <dgm:cxn modelId="{3C870B19-09F1-4C6A-A6D7-0BA793BD82C1}" type="presParOf" srcId="{0E0132D6-032B-4A01-B871-122D71D8FC6F}" destId="{E3EF1B59-8C92-4C29-87D6-A9F92CA495B1}"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8A2961B-9825-47C9-A3D5-B2D6B35CB005}" type="doc">
      <dgm:prSet loTypeId="urn:microsoft.com/office/officeart/2005/8/layout/venn1" loCatId="relationship" qsTypeId="urn:microsoft.com/office/officeart/2005/8/quickstyle/simple1" qsCatId="simple" csTypeId="urn:microsoft.com/office/officeart/2005/8/colors/accent1_2" csCatId="accent1" phldr="1"/>
      <dgm:spPr/>
    </dgm:pt>
    <dgm:pt modelId="{35C68922-B6F4-41AF-9FCB-9B35CB438931}">
      <dgm:prSet phldrT="[Text]"/>
      <dgm:spPr/>
      <dgm:t>
        <a:bodyPr anchor="ctr"/>
        <a:lstStyle/>
        <a:p>
          <a:r>
            <a:rPr lang="en-IE" dirty="0"/>
            <a:t>National</a:t>
          </a:r>
          <a:br>
            <a:rPr lang="en-IE" dirty="0"/>
          </a:br>
          <a:r>
            <a:rPr lang="en-IE" dirty="0"/>
            <a:t>Governments</a:t>
          </a:r>
          <a:endParaRPr lang="en-GB" dirty="0"/>
        </a:p>
      </dgm:t>
    </dgm:pt>
    <dgm:pt modelId="{47FFF4B6-F0E4-4835-91F0-393FFCAF57BC}" type="parTrans" cxnId="{2699DE3C-F754-4455-8AD8-0E4BA1C1FB1C}">
      <dgm:prSet/>
      <dgm:spPr/>
      <dgm:t>
        <a:bodyPr/>
        <a:lstStyle/>
        <a:p>
          <a:endParaRPr lang="en-GB"/>
        </a:p>
      </dgm:t>
    </dgm:pt>
    <dgm:pt modelId="{83200044-A6FC-4A9B-B17E-67F347F48620}" type="sibTrans" cxnId="{2699DE3C-F754-4455-8AD8-0E4BA1C1FB1C}">
      <dgm:prSet/>
      <dgm:spPr/>
      <dgm:t>
        <a:bodyPr/>
        <a:lstStyle/>
        <a:p>
          <a:endParaRPr lang="en-GB"/>
        </a:p>
      </dgm:t>
    </dgm:pt>
    <dgm:pt modelId="{4E0EBBB2-2A0D-4078-9E00-2BA7E2C3FFE1}">
      <dgm:prSet phldrT="[Text]"/>
      <dgm:spPr/>
      <dgm:t>
        <a:bodyPr/>
        <a:lstStyle/>
        <a:p>
          <a:r>
            <a:rPr lang="en-IE" dirty="0"/>
            <a:t>  	Employers</a:t>
          </a:r>
        </a:p>
      </dgm:t>
    </dgm:pt>
    <dgm:pt modelId="{821F738E-2E15-4370-BCE0-EB69B997F05F}" type="parTrans" cxnId="{A9DEDF03-009B-4066-8CCA-061CB20E9712}">
      <dgm:prSet/>
      <dgm:spPr/>
      <dgm:t>
        <a:bodyPr/>
        <a:lstStyle/>
        <a:p>
          <a:endParaRPr lang="en-GB"/>
        </a:p>
      </dgm:t>
    </dgm:pt>
    <dgm:pt modelId="{0188F644-7668-4DFF-A6BC-8AFAE02F3CAC}" type="sibTrans" cxnId="{A9DEDF03-009B-4066-8CCA-061CB20E9712}">
      <dgm:prSet/>
      <dgm:spPr/>
      <dgm:t>
        <a:bodyPr/>
        <a:lstStyle/>
        <a:p>
          <a:endParaRPr lang="en-GB"/>
        </a:p>
      </dgm:t>
    </dgm:pt>
    <dgm:pt modelId="{D25C4320-BC34-426E-A3FE-6D28CD37660A}">
      <dgm:prSet phldrT="[Text]"/>
      <dgm:spPr/>
      <dgm:t>
        <a:bodyPr/>
        <a:lstStyle/>
        <a:p>
          <a:r>
            <a:rPr lang="en-IE" dirty="0"/>
            <a:t>Trade Unions</a:t>
          </a:r>
        </a:p>
      </dgm:t>
    </dgm:pt>
    <dgm:pt modelId="{972016DC-F899-425B-A11E-9E695D2BFE7A}" type="parTrans" cxnId="{29324FD2-4AB0-4E74-8787-5346BC2C3A70}">
      <dgm:prSet/>
      <dgm:spPr/>
      <dgm:t>
        <a:bodyPr/>
        <a:lstStyle/>
        <a:p>
          <a:endParaRPr lang="en-GB"/>
        </a:p>
      </dgm:t>
    </dgm:pt>
    <dgm:pt modelId="{96E6FA9B-1CA1-4E77-AAF4-29DCCBE45DC3}" type="sibTrans" cxnId="{29324FD2-4AB0-4E74-8787-5346BC2C3A70}">
      <dgm:prSet/>
      <dgm:spPr/>
      <dgm:t>
        <a:bodyPr/>
        <a:lstStyle/>
        <a:p>
          <a:endParaRPr lang="en-GB"/>
        </a:p>
      </dgm:t>
    </dgm:pt>
    <dgm:pt modelId="{B278AEB2-A69D-4FAC-995F-BAA2FD6907A0}" type="pres">
      <dgm:prSet presAssocID="{B8A2961B-9825-47C9-A3D5-B2D6B35CB005}" presName="compositeShape" presStyleCnt="0">
        <dgm:presLayoutVars>
          <dgm:chMax val="7"/>
          <dgm:dir/>
          <dgm:resizeHandles val="exact"/>
        </dgm:presLayoutVars>
      </dgm:prSet>
      <dgm:spPr/>
    </dgm:pt>
    <dgm:pt modelId="{3CAB864D-13F5-4113-8814-7298978678DD}" type="pres">
      <dgm:prSet presAssocID="{35C68922-B6F4-41AF-9FCB-9B35CB438931}" presName="circ1" presStyleLbl="vennNode1" presStyleIdx="0" presStyleCnt="3" custScaleX="135178" custScaleY="133276"/>
      <dgm:spPr/>
    </dgm:pt>
    <dgm:pt modelId="{1170B7EE-C525-4B88-94A5-E7867FF5DE3D}" type="pres">
      <dgm:prSet presAssocID="{35C68922-B6F4-41AF-9FCB-9B35CB438931}" presName="circ1Tx" presStyleLbl="revTx" presStyleIdx="0" presStyleCnt="0">
        <dgm:presLayoutVars>
          <dgm:chMax val="0"/>
          <dgm:chPref val="0"/>
          <dgm:bulletEnabled val="1"/>
        </dgm:presLayoutVars>
      </dgm:prSet>
      <dgm:spPr/>
    </dgm:pt>
    <dgm:pt modelId="{F7B5A4C6-4EEF-4440-B7AD-438D759C9C01}" type="pres">
      <dgm:prSet presAssocID="{4E0EBBB2-2A0D-4078-9E00-2BA7E2C3FFE1}" presName="circ2" presStyleLbl="vennNode1" presStyleIdx="1" presStyleCnt="3" custScaleX="126364" custScaleY="125749"/>
      <dgm:spPr/>
    </dgm:pt>
    <dgm:pt modelId="{7EC239EF-6AD5-48A8-B761-346B7D9226DC}" type="pres">
      <dgm:prSet presAssocID="{4E0EBBB2-2A0D-4078-9E00-2BA7E2C3FFE1}" presName="circ2Tx" presStyleLbl="revTx" presStyleIdx="0" presStyleCnt="0" custScaleX="121000" custScaleY="121000">
        <dgm:presLayoutVars>
          <dgm:chMax val="0"/>
          <dgm:chPref val="0"/>
          <dgm:bulletEnabled val="1"/>
        </dgm:presLayoutVars>
      </dgm:prSet>
      <dgm:spPr/>
    </dgm:pt>
    <dgm:pt modelId="{F63C6630-B9A4-4E2E-B568-25E4313C350C}" type="pres">
      <dgm:prSet presAssocID="{D25C4320-BC34-426E-A3FE-6D28CD37660A}" presName="circ3" presStyleLbl="vennNode1" presStyleIdx="2" presStyleCnt="3" custScaleX="126364" custScaleY="125749"/>
      <dgm:spPr/>
    </dgm:pt>
    <dgm:pt modelId="{9D65742B-E02A-4E40-90FD-1B932F9F5677}" type="pres">
      <dgm:prSet presAssocID="{D25C4320-BC34-426E-A3FE-6D28CD37660A}" presName="circ3Tx" presStyleLbl="revTx" presStyleIdx="0" presStyleCnt="0" custScaleX="131492" custScaleY="119788">
        <dgm:presLayoutVars>
          <dgm:chMax val="0"/>
          <dgm:chPref val="0"/>
          <dgm:bulletEnabled val="1"/>
        </dgm:presLayoutVars>
      </dgm:prSet>
      <dgm:spPr/>
    </dgm:pt>
  </dgm:ptLst>
  <dgm:cxnLst>
    <dgm:cxn modelId="{A9DEDF03-009B-4066-8CCA-061CB20E9712}" srcId="{B8A2961B-9825-47C9-A3D5-B2D6B35CB005}" destId="{4E0EBBB2-2A0D-4078-9E00-2BA7E2C3FFE1}" srcOrd="1" destOrd="0" parTransId="{821F738E-2E15-4370-BCE0-EB69B997F05F}" sibTransId="{0188F644-7668-4DFF-A6BC-8AFAE02F3CAC}"/>
    <dgm:cxn modelId="{9272A31D-5C43-4C06-977A-73257691E636}" type="presOf" srcId="{D25C4320-BC34-426E-A3FE-6D28CD37660A}" destId="{F63C6630-B9A4-4E2E-B568-25E4313C350C}" srcOrd="1" destOrd="0" presId="urn:microsoft.com/office/officeart/2005/8/layout/venn1"/>
    <dgm:cxn modelId="{D837732A-DA6C-4764-9695-DF13E29D4A96}" type="presOf" srcId="{4E0EBBB2-2A0D-4078-9E00-2BA7E2C3FFE1}" destId="{F7B5A4C6-4EEF-4440-B7AD-438D759C9C01}" srcOrd="1" destOrd="0" presId="urn:microsoft.com/office/officeart/2005/8/layout/venn1"/>
    <dgm:cxn modelId="{2699DE3C-F754-4455-8AD8-0E4BA1C1FB1C}" srcId="{B8A2961B-9825-47C9-A3D5-B2D6B35CB005}" destId="{35C68922-B6F4-41AF-9FCB-9B35CB438931}" srcOrd="0" destOrd="0" parTransId="{47FFF4B6-F0E4-4835-91F0-393FFCAF57BC}" sibTransId="{83200044-A6FC-4A9B-B17E-67F347F48620}"/>
    <dgm:cxn modelId="{023F5E73-6B01-4168-AB72-29DD94C8A2AB}" type="presOf" srcId="{4E0EBBB2-2A0D-4078-9E00-2BA7E2C3FFE1}" destId="{7EC239EF-6AD5-48A8-B761-346B7D9226DC}" srcOrd="0" destOrd="0" presId="urn:microsoft.com/office/officeart/2005/8/layout/venn1"/>
    <dgm:cxn modelId="{4C62699E-3DCE-4670-BB8C-006FC87A536C}" type="presOf" srcId="{35C68922-B6F4-41AF-9FCB-9B35CB438931}" destId="{3CAB864D-13F5-4113-8814-7298978678DD}" srcOrd="1" destOrd="0" presId="urn:microsoft.com/office/officeart/2005/8/layout/venn1"/>
    <dgm:cxn modelId="{F9494AC5-B932-4EE0-900E-91EA170897BB}" type="presOf" srcId="{35C68922-B6F4-41AF-9FCB-9B35CB438931}" destId="{1170B7EE-C525-4B88-94A5-E7867FF5DE3D}" srcOrd="0" destOrd="0" presId="urn:microsoft.com/office/officeart/2005/8/layout/venn1"/>
    <dgm:cxn modelId="{261347C8-C1F3-43C2-9B99-097A430CB8A9}" type="presOf" srcId="{B8A2961B-9825-47C9-A3D5-B2D6B35CB005}" destId="{B278AEB2-A69D-4FAC-995F-BAA2FD6907A0}" srcOrd="0" destOrd="0" presId="urn:microsoft.com/office/officeart/2005/8/layout/venn1"/>
    <dgm:cxn modelId="{D5681BD2-8522-45D6-8AC7-8C5B15E83B7E}" type="presOf" srcId="{D25C4320-BC34-426E-A3FE-6D28CD37660A}" destId="{9D65742B-E02A-4E40-90FD-1B932F9F5677}" srcOrd="0" destOrd="0" presId="urn:microsoft.com/office/officeart/2005/8/layout/venn1"/>
    <dgm:cxn modelId="{29324FD2-4AB0-4E74-8787-5346BC2C3A70}" srcId="{B8A2961B-9825-47C9-A3D5-B2D6B35CB005}" destId="{D25C4320-BC34-426E-A3FE-6D28CD37660A}" srcOrd="2" destOrd="0" parTransId="{972016DC-F899-425B-A11E-9E695D2BFE7A}" sibTransId="{96E6FA9B-1CA1-4E77-AAF4-29DCCBE45DC3}"/>
    <dgm:cxn modelId="{5C1DF991-734C-46CB-8093-643CAB956A77}" type="presParOf" srcId="{B278AEB2-A69D-4FAC-995F-BAA2FD6907A0}" destId="{3CAB864D-13F5-4113-8814-7298978678DD}" srcOrd="0" destOrd="0" presId="urn:microsoft.com/office/officeart/2005/8/layout/venn1"/>
    <dgm:cxn modelId="{44E9E977-78BA-47B7-A61C-207A9A5ECDAD}" type="presParOf" srcId="{B278AEB2-A69D-4FAC-995F-BAA2FD6907A0}" destId="{1170B7EE-C525-4B88-94A5-E7867FF5DE3D}" srcOrd="1" destOrd="0" presId="urn:microsoft.com/office/officeart/2005/8/layout/venn1"/>
    <dgm:cxn modelId="{87994E0F-BB1E-4B46-90A5-0314B2A72088}" type="presParOf" srcId="{B278AEB2-A69D-4FAC-995F-BAA2FD6907A0}" destId="{F7B5A4C6-4EEF-4440-B7AD-438D759C9C01}" srcOrd="2" destOrd="0" presId="urn:microsoft.com/office/officeart/2005/8/layout/venn1"/>
    <dgm:cxn modelId="{25A50312-3CCA-41DF-AA14-BBC06CFC6886}" type="presParOf" srcId="{B278AEB2-A69D-4FAC-995F-BAA2FD6907A0}" destId="{7EC239EF-6AD5-48A8-B761-346B7D9226DC}" srcOrd="3" destOrd="0" presId="urn:microsoft.com/office/officeart/2005/8/layout/venn1"/>
    <dgm:cxn modelId="{57FE55C2-5A39-49DA-AFB5-CFF5F10876F3}" type="presParOf" srcId="{B278AEB2-A69D-4FAC-995F-BAA2FD6907A0}" destId="{F63C6630-B9A4-4E2E-B568-25E4313C350C}" srcOrd="4" destOrd="0" presId="urn:microsoft.com/office/officeart/2005/8/layout/venn1"/>
    <dgm:cxn modelId="{4CA675E8-CEE9-4E70-9F75-28F8917F3F72}" type="presParOf" srcId="{B278AEB2-A69D-4FAC-995F-BAA2FD6907A0}" destId="{9D65742B-E02A-4E40-90FD-1B932F9F5677}"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7D0538-E3A9-46C5-8CDF-404C5AF9D601}">
      <dsp:nvSpPr>
        <dsp:cNvPr id="0" name=""/>
        <dsp:cNvSpPr/>
      </dsp:nvSpPr>
      <dsp:spPr>
        <a:xfrm>
          <a:off x="0" y="0"/>
          <a:ext cx="11328400" cy="209120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IE" sz="2700" kern="1200"/>
            <a:t>Mission</a:t>
          </a:r>
          <a:endParaRPr lang="en-GB" sz="2700" kern="1200"/>
        </a:p>
        <a:p>
          <a:pPr marL="228600" lvl="1" indent="-228600" algn="l" defTabSz="933450">
            <a:lnSpc>
              <a:spcPct val="90000"/>
            </a:lnSpc>
            <a:spcBef>
              <a:spcPct val="0"/>
            </a:spcBef>
            <a:spcAft>
              <a:spcPct val="15000"/>
            </a:spcAft>
            <a:buChar char="•"/>
          </a:pPr>
          <a:r>
            <a:rPr lang="en-GB" sz="2100" kern="1200" dirty="0"/>
            <a:t>To provide knowledge to support the development of better informed social, employment and work-related policies</a:t>
          </a:r>
        </a:p>
      </dsp:txBody>
      <dsp:txXfrm>
        <a:off x="2474800" y="0"/>
        <a:ext cx="8853599" cy="2091209"/>
      </dsp:txXfrm>
    </dsp:sp>
    <dsp:sp modelId="{B5CFB6F4-BCCB-4E4E-8BFE-B5F4AE81C8FB}">
      <dsp:nvSpPr>
        <dsp:cNvPr id="0" name=""/>
        <dsp:cNvSpPr/>
      </dsp:nvSpPr>
      <dsp:spPr>
        <a:xfrm>
          <a:off x="209120" y="209120"/>
          <a:ext cx="2265680" cy="1672967"/>
        </a:xfrm>
        <a:prstGeom prst="roundRect">
          <a:avLst>
            <a:gd name="adj" fmla="val 10000"/>
          </a:avLst>
        </a:prstGeom>
        <a:blipFill rotWithShape="1">
          <a:blip xmlns:r="http://schemas.openxmlformats.org/officeDocument/2006/relationships" r:embed="rId1"/>
          <a:srcRect/>
          <a:stretch>
            <a:fillRect t="-11000" b="-1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C7F1E98-AA63-45E2-8865-19F308249FD1}">
      <dsp:nvSpPr>
        <dsp:cNvPr id="0" name=""/>
        <dsp:cNvSpPr/>
      </dsp:nvSpPr>
      <dsp:spPr>
        <a:xfrm>
          <a:off x="0" y="2300330"/>
          <a:ext cx="11328400" cy="209120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IE" sz="2700" kern="1200" dirty="0"/>
            <a:t>Strategic objective</a:t>
          </a:r>
          <a:endParaRPr lang="en-GB" sz="2700" kern="1200" dirty="0"/>
        </a:p>
        <a:p>
          <a:pPr marL="228600" lvl="1" indent="-228600" algn="l" defTabSz="933450">
            <a:lnSpc>
              <a:spcPct val="90000"/>
            </a:lnSpc>
            <a:spcBef>
              <a:spcPct val="0"/>
            </a:spcBef>
            <a:spcAft>
              <a:spcPct val="15000"/>
            </a:spcAft>
            <a:buChar char="•"/>
          </a:pPr>
          <a:r>
            <a:rPr lang="en-IE" sz="2100" kern="1200" dirty="0"/>
            <a:t>To provide scientifically sound, unbiased, timely and policy relevant knowledge that contributes to better informed polices to improve living and working conditions and strengthen cohesion in a changing Europe</a:t>
          </a:r>
          <a:endParaRPr lang="en-GB" sz="2100" kern="1200" dirty="0"/>
        </a:p>
      </dsp:txBody>
      <dsp:txXfrm>
        <a:off x="2474800" y="2300330"/>
        <a:ext cx="8853599" cy="2091209"/>
      </dsp:txXfrm>
    </dsp:sp>
    <dsp:sp modelId="{B41A9037-7453-4F34-9979-34EBEA8EC666}">
      <dsp:nvSpPr>
        <dsp:cNvPr id="0" name=""/>
        <dsp:cNvSpPr/>
      </dsp:nvSpPr>
      <dsp:spPr>
        <a:xfrm>
          <a:off x="209120" y="2509451"/>
          <a:ext cx="2265680" cy="1672967"/>
        </a:xfrm>
        <a:prstGeom prst="roundRect">
          <a:avLst>
            <a:gd name="adj" fmla="val 10000"/>
          </a:avLst>
        </a:prstGeom>
        <a:blipFill rotWithShape="1">
          <a:blip xmlns:r="http://schemas.openxmlformats.org/officeDocument/2006/relationships" r:embed="rId2"/>
          <a:srcRect/>
          <a:stretch>
            <a:fillRect t="-11000" b="-1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6FBE6F-0B1E-4B75-BB83-87FDA782DBE8}">
      <dsp:nvSpPr>
        <dsp:cNvPr id="0" name=""/>
        <dsp:cNvSpPr/>
      </dsp:nvSpPr>
      <dsp:spPr>
        <a:xfrm>
          <a:off x="-5454792" y="-835220"/>
          <a:ext cx="6494976" cy="6494976"/>
        </a:xfrm>
        <a:prstGeom prst="blockArc">
          <a:avLst>
            <a:gd name="adj1" fmla="val 18900000"/>
            <a:gd name="adj2" fmla="val 2700000"/>
            <a:gd name="adj3" fmla="val 333"/>
          </a:avLst>
        </a:prstGeom>
        <a:noFill/>
        <a:ln w="12700" cap="flat" cmpd="sng" algn="ctr">
          <a:solidFill>
            <a:schemeClr val="accent1">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34FADA3-AAC2-4E72-9F12-D6320221B410}">
      <dsp:nvSpPr>
        <dsp:cNvPr id="0" name=""/>
        <dsp:cNvSpPr/>
      </dsp:nvSpPr>
      <dsp:spPr>
        <a:xfrm>
          <a:off x="387755" y="254060"/>
          <a:ext cx="8441450" cy="507927"/>
        </a:xfrm>
        <a:prstGeom prst="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3167" tIns="68580" rIns="68580" bIns="68580" numCol="1" spcCol="1270" anchor="ctr" anchorCtr="0">
          <a:noAutofit/>
        </a:bodyPr>
        <a:lstStyle/>
        <a:p>
          <a:pPr marL="0" lvl="0" indent="0" algn="l" defTabSz="1200150">
            <a:lnSpc>
              <a:spcPct val="90000"/>
            </a:lnSpc>
            <a:spcBef>
              <a:spcPct val="0"/>
            </a:spcBef>
            <a:spcAft>
              <a:spcPct val="35000"/>
            </a:spcAft>
            <a:buNone/>
          </a:pPr>
          <a:r>
            <a:rPr lang="en-IE" sz="2700" kern="1200" dirty="0">
              <a:latin typeface="Arial"/>
              <a:cs typeface="Arial"/>
            </a:rPr>
            <a:t>Established in 1975</a:t>
          </a:r>
        </a:p>
      </dsp:txBody>
      <dsp:txXfrm>
        <a:off x="387755" y="254060"/>
        <a:ext cx="8441450" cy="507927"/>
      </dsp:txXfrm>
    </dsp:sp>
    <dsp:sp modelId="{873254E5-D8AF-4E79-90DA-E4BE4DE3AD36}">
      <dsp:nvSpPr>
        <dsp:cNvPr id="0" name=""/>
        <dsp:cNvSpPr/>
      </dsp:nvSpPr>
      <dsp:spPr>
        <a:xfrm>
          <a:off x="70300" y="190569"/>
          <a:ext cx="634908" cy="634908"/>
        </a:xfrm>
        <a:prstGeom prst="ellipse">
          <a:avLst/>
        </a:prstGeom>
        <a:blipFill rotWithShape="0">
          <a:blip xmlns:r="http://schemas.openxmlformats.org/officeDocument/2006/relationships" r:embed="rId1"/>
          <a:stretch>
            <a:fillRect/>
          </a:stretch>
        </a:blip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17D7C30-D35D-4360-8808-137DF18C89D5}">
      <dsp:nvSpPr>
        <dsp:cNvPr id="0" name=""/>
        <dsp:cNvSpPr/>
      </dsp:nvSpPr>
      <dsp:spPr>
        <a:xfrm>
          <a:off x="805560" y="1015854"/>
          <a:ext cx="8023645" cy="507927"/>
        </a:xfrm>
        <a:prstGeom prst="rect">
          <a:avLst/>
        </a:prstGeom>
        <a:solidFill>
          <a:schemeClr val="accent1">
            <a:shade val="80000"/>
            <a:hueOff val="163806"/>
            <a:satOff val="-13636"/>
            <a:lumOff val="77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3167" tIns="68580" rIns="68580" bIns="68580" numCol="1" spcCol="1270" anchor="ctr" anchorCtr="0">
          <a:noAutofit/>
        </a:bodyPr>
        <a:lstStyle/>
        <a:p>
          <a:pPr marL="0" lvl="0" indent="0" algn="l" defTabSz="1200150">
            <a:lnSpc>
              <a:spcPct val="90000"/>
            </a:lnSpc>
            <a:spcBef>
              <a:spcPct val="0"/>
            </a:spcBef>
            <a:spcAft>
              <a:spcPct val="35000"/>
            </a:spcAft>
            <a:buNone/>
          </a:pPr>
          <a:r>
            <a:rPr lang="en-IE" sz="2700" kern="1200" dirty="0">
              <a:latin typeface="Arial"/>
              <a:cs typeface="Arial"/>
            </a:rPr>
            <a:t>Based in Dublin</a:t>
          </a:r>
        </a:p>
      </dsp:txBody>
      <dsp:txXfrm>
        <a:off x="805560" y="1015854"/>
        <a:ext cx="8023645" cy="507927"/>
      </dsp:txXfrm>
    </dsp:sp>
    <dsp:sp modelId="{CEB10067-2872-4F5C-93E0-4A57DFC3DF77}">
      <dsp:nvSpPr>
        <dsp:cNvPr id="0" name=""/>
        <dsp:cNvSpPr/>
      </dsp:nvSpPr>
      <dsp:spPr>
        <a:xfrm>
          <a:off x="488105" y="952363"/>
          <a:ext cx="634908" cy="634908"/>
        </a:xfrm>
        <a:prstGeom prst="ellipse">
          <a:avLst/>
        </a:prstGeom>
        <a:blipFill dpi="0" rotWithShape="0">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a:ln w="12700" cap="flat" cmpd="sng" algn="ctr">
          <a:solidFill>
            <a:schemeClr val="accent1">
              <a:shade val="80000"/>
              <a:hueOff val="163806"/>
              <a:satOff val="-13636"/>
              <a:lumOff val="7702"/>
              <a:alphaOff val="0"/>
            </a:schemeClr>
          </a:solidFill>
          <a:prstDash val="solid"/>
          <a:miter lim="800000"/>
        </a:ln>
        <a:effectLst/>
      </dsp:spPr>
      <dsp:style>
        <a:lnRef idx="2">
          <a:scrgbClr r="0" g="0" b="0"/>
        </a:lnRef>
        <a:fillRef idx="1">
          <a:scrgbClr r="0" g="0" b="0"/>
        </a:fillRef>
        <a:effectRef idx="0">
          <a:scrgbClr r="0" g="0" b="0"/>
        </a:effectRef>
        <a:fontRef idx="minor"/>
      </dsp:style>
    </dsp:sp>
    <dsp:sp modelId="{6187FD6F-5475-496C-B919-634E80876BD3}">
      <dsp:nvSpPr>
        <dsp:cNvPr id="0" name=""/>
        <dsp:cNvSpPr/>
      </dsp:nvSpPr>
      <dsp:spPr>
        <a:xfrm>
          <a:off x="996611" y="1777648"/>
          <a:ext cx="7832593" cy="507927"/>
        </a:xfrm>
        <a:prstGeom prst="rect">
          <a:avLst/>
        </a:prstGeom>
        <a:solidFill>
          <a:schemeClr val="accent1">
            <a:shade val="80000"/>
            <a:hueOff val="327612"/>
            <a:satOff val="-27272"/>
            <a:lumOff val="1540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3167" tIns="68580" rIns="68580" bIns="68580" numCol="1" spcCol="1270" anchor="ctr" anchorCtr="0">
          <a:noAutofit/>
        </a:bodyPr>
        <a:lstStyle/>
        <a:p>
          <a:pPr marL="0" lvl="0" indent="0" algn="l" defTabSz="1200150" rtl="0">
            <a:lnSpc>
              <a:spcPct val="90000"/>
            </a:lnSpc>
            <a:spcBef>
              <a:spcPct val="0"/>
            </a:spcBef>
            <a:spcAft>
              <a:spcPct val="35000"/>
            </a:spcAft>
            <a:buNone/>
          </a:pPr>
          <a:r>
            <a:rPr lang="en-IE" sz="2700" kern="1200" dirty="0">
              <a:latin typeface="Arial"/>
              <a:cs typeface="Arial"/>
            </a:rPr>
            <a:t>Brussels Liaison Office </a:t>
          </a:r>
        </a:p>
      </dsp:txBody>
      <dsp:txXfrm>
        <a:off x="996611" y="1777648"/>
        <a:ext cx="7832593" cy="507927"/>
      </dsp:txXfrm>
    </dsp:sp>
    <dsp:sp modelId="{C3F0B1DF-B70D-453E-9481-01418123C76C}">
      <dsp:nvSpPr>
        <dsp:cNvPr id="0" name=""/>
        <dsp:cNvSpPr/>
      </dsp:nvSpPr>
      <dsp:spPr>
        <a:xfrm>
          <a:off x="679157" y="1714157"/>
          <a:ext cx="634908" cy="634908"/>
        </a:xfrm>
        <a:prstGeom prst="ellipse">
          <a:avLst/>
        </a:prstGeom>
        <a:blipFill dpi="0" rotWithShape="0">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a:ln w="12700" cap="flat" cmpd="sng" algn="ctr">
          <a:solidFill>
            <a:schemeClr val="accent1">
              <a:shade val="80000"/>
              <a:hueOff val="327612"/>
              <a:satOff val="-27272"/>
              <a:lumOff val="15403"/>
              <a:alphaOff val="0"/>
            </a:schemeClr>
          </a:solidFill>
          <a:prstDash val="solid"/>
          <a:miter lim="800000"/>
        </a:ln>
        <a:effectLst/>
      </dsp:spPr>
      <dsp:style>
        <a:lnRef idx="2">
          <a:scrgbClr r="0" g="0" b="0"/>
        </a:lnRef>
        <a:fillRef idx="1">
          <a:scrgbClr r="0" g="0" b="0"/>
        </a:fillRef>
        <a:effectRef idx="0">
          <a:scrgbClr r="0" g="0" b="0"/>
        </a:effectRef>
        <a:fontRef idx="minor"/>
      </dsp:style>
    </dsp:sp>
    <dsp:sp modelId="{5A110B64-1B22-4C26-939A-8C5A31192C95}">
      <dsp:nvSpPr>
        <dsp:cNvPr id="0" name=""/>
        <dsp:cNvSpPr/>
      </dsp:nvSpPr>
      <dsp:spPr>
        <a:xfrm>
          <a:off x="996611" y="2538960"/>
          <a:ext cx="7832593" cy="507927"/>
        </a:xfrm>
        <a:prstGeom prst="rect">
          <a:avLst/>
        </a:prstGeom>
        <a:solidFill>
          <a:schemeClr val="accent1">
            <a:shade val="80000"/>
            <a:hueOff val="491417"/>
            <a:satOff val="-40907"/>
            <a:lumOff val="2310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3167" tIns="68580" rIns="68580" bIns="68580" numCol="1" spcCol="1270" anchor="ctr" anchorCtr="0">
          <a:noAutofit/>
        </a:bodyPr>
        <a:lstStyle/>
        <a:p>
          <a:pPr marL="0" lvl="0" indent="0" algn="l" defTabSz="1200150" rtl="0">
            <a:lnSpc>
              <a:spcPct val="90000"/>
            </a:lnSpc>
            <a:spcBef>
              <a:spcPct val="0"/>
            </a:spcBef>
            <a:spcAft>
              <a:spcPct val="35000"/>
            </a:spcAft>
            <a:buNone/>
          </a:pPr>
          <a:r>
            <a:rPr lang="en-IE" sz="2700" kern="1200" dirty="0">
              <a:latin typeface="Arial"/>
              <a:cs typeface="Arial"/>
            </a:rPr>
            <a:t>Budget of c. € 24 million </a:t>
          </a:r>
        </a:p>
      </dsp:txBody>
      <dsp:txXfrm>
        <a:off x="996611" y="2538960"/>
        <a:ext cx="7832593" cy="507927"/>
      </dsp:txXfrm>
    </dsp:sp>
    <dsp:sp modelId="{325D2086-CD1A-4FA7-8B04-ED24328C53C9}">
      <dsp:nvSpPr>
        <dsp:cNvPr id="0" name=""/>
        <dsp:cNvSpPr/>
      </dsp:nvSpPr>
      <dsp:spPr>
        <a:xfrm>
          <a:off x="679157" y="2475469"/>
          <a:ext cx="634908" cy="634908"/>
        </a:xfrm>
        <a:prstGeom prst="ellipse">
          <a:avLst/>
        </a:prstGeom>
        <a:blipFill rotWithShape="0">
          <a:blip xmlns:r="http://schemas.openxmlformats.org/officeDocument/2006/relationships" r:embed="rId4"/>
          <a:stretch>
            <a:fillRect/>
          </a:stretch>
        </a:blipFill>
        <a:ln w="12700" cap="flat" cmpd="sng" algn="ctr">
          <a:solidFill>
            <a:schemeClr val="accent1">
              <a:shade val="80000"/>
              <a:hueOff val="491417"/>
              <a:satOff val="-40907"/>
              <a:lumOff val="23105"/>
              <a:alphaOff val="0"/>
            </a:schemeClr>
          </a:solidFill>
          <a:prstDash val="solid"/>
          <a:miter lim="800000"/>
        </a:ln>
        <a:effectLst/>
      </dsp:spPr>
      <dsp:style>
        <a:lnRef idx="2">
          <a:scrgbClr r="0" g="0" b="0"/>
        </a:lnRef>
        <a:fillRef idx="1">
          <a:scrgbClr r="0" g="0" b="0"/>
        </a:fillRef>
        <a:effectRef idx="0">
          <a:scrgbClr r="0" g="0" b="0"/>
        </a:effectRef>
        <a:fontRef idx="minor"/>
      </dsp:style>
    </dsp:sp>
    <dsp:sp modelId="{88FB7985-8592-4BC7-BD23-4BE614EEBFDE}">
      <dsp:nvSpPr>
        <dsp:cNvPr id="0" name=""/>
        <dsp:cNvSpPr/>
      </dsp:nvSpPr>
      <dsp:spPr>
        <a:xfrm>
          <a:off x="805560" y="3300754"/>
          <a:ext cx="8023645" cy="507927"/>
        </a:xfrm>
        <a:prstGeom prst="rect">
          <a:avLst/>
        </a:prstGeom>
        <a:solidFill>
          <a:schemeClr val="accent1">
            <a:shade val="80000"/>
            <a:hueOff val="655223"/>
            <a:satOff val="-54543"/>
            <a:lumOff val="308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3167" tIns="68580" rIns="68580" bIns="68580" numCol="1" spcCol="1270" anchor="ctr" anchorCtr="0">
          <a:noAutofit/>
        </a:bodyPr>
        <a:lstStyle/>
        <a:p>
          <a:pPr marL="0" lvl="0" indent="0" algn="l" defTabSz="1200150">
            <a:lnSpc>
              <a:spcPct val="90000"/>
            </a:lnSpc>
            <a:spcBef>
              <a:spcPct val="0"/>
            </a:spcBef>
            <a:spcAft>
              <a:spcPct val="35000"/>
            </a:spcAft>
            <a:buNone/>
          </a:pPr>
          <a:r>
            <a:rPr lang="en-IE" sz="2700" kern="1200">
              <a:latin typeface="Arial" panose="020B0604020202020204" pitchFamily="34" charset="0"/>
              <a:cs typeface="Arial" panose="020B0604020202020204" pitchFamily="34" charset="0"/>
            </a:rPr>
            <a:t>100 staff members</a:t>
          </a:r>
        </a:p>
      </dsp:txBody>
      <dsp:txXfrm>
        <a:off x="805560" y="3300754"/>
        <a:ext cx="8023645" cy="507927"/>
      </dsp:txXfrm>
    </dsp:sp>
    <dsp:sp modelId="{1D2185D9-39BC-4036-A107-9BF55454BC3C}">
      <dsp:nvSpPr>
        <dsp:cNvPr id="0" name=""/>
        <dsp:cNvSpPr/>
      </dsp:nvSpPr>
      <dsp:spPr>
        <a:xfrm>
          <a:off x="427967" y="3189404"/>
          <a:ext cx="634908" cy="634908"/>
        </a:xfrm>
        <a:prstGeom prst="ellipse">
          <a:avLst/>
        </a:prstGeom>
        <a:blipFill rotWithShape="0">
          <a:blip xmlns:r="http://schemas.openxmlformats.org/officeDocument/2006/relationships" r:embed="rId5"/>
          <a:stretch>
            <a:fillRect/>
          </a:stretch>
        </a:blipFill>
        <a:ln w="12700" cap="flat" cmpd="sng" algn="ctr">
          <a:solidFill>
            <a:schemeClr val="accent1">
              <a:shade val="80000"/>
              <a:hueOff val="655223"/>
              <a:satOff val="-54543"/>
              <a:lumOff val="30806"/>
              <a:alphaOff val="0"/>
            </a:schemeClr>
          </a:solidFill>
          <a:prstDash val="solid"/>
          <a:miter lim="800000"/>
        </a:ln>
        <a:effectLst/>
      </dsp:spPr>
      <dsp:style>
        <a:lnRef idx="2">
          <a:scrgbClr r="0" g="0" b="0"/>
        </a:lnRef>
        <a:fillRef idx="1">
          <a:scrgbClr r="0" g="0" b="0"/>
        </a:fillRef>
        <a:effectRef idx="0">
          <a:scrgbClr r="0" g="0" b="0"/>
        </a:effectRef>
        <a:fontRef idx="minor"/>
      </dsp:style>
    </dsp:sp>
    <dsp:sp modelId="{70A9A8F3-A747-4E4C-B6FF-A418CFFFB85F}">
      <dsp:nvSpPr>
        <dsp:cNvPr id="0" name=""/>
        <dsp:cNvSpPr/>
      </dsp:nvSpPr>
      <dsp:spPr>
        <a:xfrm>
          <a:off x="387755" y="4062548"/>
          <a:ext cx="8441450" cy="507927"/>
        </a:xfrm>
        <a:prstGeom prst="rect">
          <a:avLst/>
        </a:prstGeom>
        <a:solidFill>
          <a:schemeClr val="accent1">
            <a:shade val="80000"/>
            <a:hueOff val="819029"/>
            <a:satOff val="-68179"/>
            <a:lumOff val="385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3167" tIns="68580" rIns="68580" bIns="68580" numCol="1" spcCol="1270" anchor="ctr" anchorCtr="0">
          <a:noAutofit/>
        </a:bodyPr>
        <a:lstStyle/>
        <a:p>
          <a:pPr marL="0" lvl="0" indent="0" algn="l" defTabSz="1200150">
            <a:lnSpc>
              <a:spcPct val="90000"/>
            </a:lnSpc>
            <a:spcBef>
              <a:spcPct val="0"/>
            </a:spcBef>
            <a:spcAft>
              <a:spcPct val="35000"/>
            </a:spcAft>
            <a:buNone/>
          </a:pPr>
          <a:r>
            <a:rPr lang="en-IE" sz="2700" kern="1200">
              <a:latin typeface="Arial" panose="020B0604020202020204" pitchFamily="34" charset="0"/>
              <a:cs typeface="Arial" panose="020B0604020202020204" pitchFamily="34" charset="0"/>
            </a:rPr>
            <a:t>EU agency</a:t>
          </a:r>
        </a:p>
      </dsp:txBody>
      <dsp:txXfrm>
        <a:off x="387755" y="4062548"/>
        <a:ext cx="8441450" cy="507927"/>
      </dsp:txXfrm>
    </dsp:sp>
    <dsp:sp modelId="{E3EF1B59-8C92-4C29-87D6-A9F92CA495B1}">
      <dsp:nvSpPr>
        <dsp:cNvPr id="0" name=""/>
        <dsp:cNvSpPr/>
      </dsp:nvSpPr>
      <dsp:spPr>
        <a:xfrm>
          <a:off x="70300" y="3999057"/>
          <a:ext cx="634908" cy="634908"/>
        </a:xfrm>
        <a:prstGeom prst="ellipse">
          <a:avLst/>
        </a:prstGeom>
        <a:blipFill rotWithShape="0">
          <a:blip xmlns:r="http://schemas.openxmlformats.org/officeDocument/2006/relationships" r:embed="rId6"/>
          <a:stretch>
            <a:fillRect/>
          </a:stretch>
        </a:blipFill>
        <a:ln w="12700" cap="flat" cmpd="sng" algn="ctr">
          <a:solidFill>
            <a:schemeClr val="accent1">
              <a:shade val="80000"/>
              <a:hueOff val="819029"/>
              <a:satOff val="-68179"/>
              <a:lumOff val="38508"/>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AB864D-13F5-4113-8814-7298978678DD}">
      <dsp:nvSpPr>
        <dsp:cNvPr id="0" name=""/>
        <dsp:cNvSpPr/>
      </dsp:nvSpPr>
      <dsp:spPr>
        <a:xfrm>
          <a:off x="3882846" y="-334003"/>
          <a:ext cx="3562707" cy="3512578"/>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r>
            <a:rPr lang="en-IE" sz="1900" kern="1200" dirty="0"/>
            <a:t>National</a:t>
          </a:r>
          <a:br>
            <a:rPr lang="en-IE" sz="1900" kern="1200" dirty="0"/>
          </a:br>
          <a:r>
            <a:rPr lang="en-IE" sz="1900" kern="1200" dirty="0"/>
            <a:t>Governments</a:t>
          </a:r>
          <a:endParaRPr lang="en-GB" sz="1900" kern="1200" dirty="0"/>
        </a:p>
      </dsp:txBody>
      <dsp:txXfrm>
        <a:off x="4357874" y="280698"/>
        <a:ext cx="2612651" cy="1580660"/>
      </dsp:txXfrm>
    </dsp:sp>
    <dsp:sp modelId="{F7B5A4C6-4EEF-4440-B7AD-438D759C9C01}">
      <dsp:nvSpPr>
        <dsp:cNvPr id="0" name=""/>
        <dsp:cNvSpPr/>
      </dsp:nvSpPr>
      <dsp:spPr>
        <a:xfrm>
          <a:off x="4949996" y="1412415"/>
          <a:ext cx="3330408" cy="3314199"/>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r>
            <a:rPr lang="en-IE" sz="1900" kern="1200" dirty="0"/>
            <a:t>  	Employers</a:t>
          </a:r>
        </a:p>
      </dsp:txBody>
      <dsp:txXfrm>
        <a:off x="5968546" y="2268584"/>
        <a:ext cx="1998244" cy="1822809"/>
      </dsp:txXfrm>
    </dsp:sp>
    <dsp:sp modelId="{F63C6630-B9A4-4E2E-B568-25E4313C350C}">
      <dsp:nvSpPr>
        <dsp:cNvPr id="0" name=""/>
        <dsp:cNvSpPr/>
      </dsp:nvSpPr>
      <dsp:spPr>
        <a:xfrm>
          <a:off x="3047995" y="1412415"/>
          <a:ext cx="3330408" cy="3314199"/>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r>
            <a:rPr lang="en-IE" sz="1900" kern="1200" dirty="0"/>
            <a:t>Trade Unions</a:t>
          </a:r>
        </a:p>
      </dsp:txBody>
      <dsp:txXfrm>
        <a:off x="3361608" y="2268584"/>
        <a:ext cx="1998244" cy="1822809"/>
      </dsp:txXfrm>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C855A482-11FE-402A-9C76-ABC43056519C}" type="datetimeFigureOut">
              <a:rPr lang="en-IE" smtClean="0"/>
              <a:t>07/01/2025</a:t>
            </a:fld>
            <a:endParaRPr lang="en-IE"/>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6653C765-DFD1-4812-AAF6-458F63C088F8}" type="slidenum">
              <a:rPr lang="en-IE" smtClean="0"/>
              <a:t>‹#›</a:t>
            </a:fld>
            <a:endParaRPr lang="en-IE"/>
          </a:p>
        </p:txBody>
      </p:sp>
    </p:spTree>
    <p:extLst>
      <p:ext uri="{BB962C8B-B14F-4D97-AF65-F5344CB8AC3E}">
        <p14:creationId xmlns:p14="http://schemas.microsoft.com/office/powerpoint/2010/main" val="905751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eurofound.europa.eu/en/about/who-we-are/management-board"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eurofound.sharepoint.com/:x:/r/sites/NEC_TWS/_layouts/15/Doc.aspx?sourcedoc=%7B619A448B-3E30-4E73-B282-52F72055DC0C%7D&amp;file=NEC%202022-26%20-%20Contractors%20-%20list%20of%20names%20as%20per%201%20March%202024.XLSX&amp;action=default&amp;mobileredirect=true"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Information can be found at </a:t>
            </a:r>
            <a:r>
              <a:rPr lang="en-GB" dirty="0">
                <a:hlinkClick r:id="rId3"/>
              </a:rPr>
              <a:t>Management Board | European Foundation for the Improvement of Living and Working Conditions (europa.eu)</a:t>
            </a:r>
            <a:endParaRPr lang="en-GB" dirty="0"/>
          </a:p>
        </p:txBody>
      </p:sp>
      <p:sp>
        <p:nvSpPr>
          <p:cNvPr id="4" name="Slide Number Placeholder 3"/>
          <p:cNvSpPr>
            <a:spLocks noGrp="1"/>
          </p:cNvSpPr>
          <p:nvPr>
            <p:ph type="sldNum" sz="quarter" idx="5"/>
          </p:nvPr>
        </p:nvSpPr>
        <p:spPr/>
        <p:txBody>
          <a:bodyPr/>
          <a:lstStyle/>
          <a:p>
            <a:fld id="{E4E07DE7-D899-4A9C-A42B-B173FD551BD6}" type="slidenum">
              <a:rPr lang="en-GB" smtClean="0"/>
              <a:t>5</a:t>
            </a:fld>
            <a:endParaRPr lang="en-GB"/>
          </a:p>
        </p:txBody>
      </p:sp>
    </p:spTree>
    <p:extLst>
      <p:ext uri="{BB962C8B-B14F-4D97-AF65-F5344CB8AC3E}">
        <p14:creationId xmlns:p14="http://schemas.microsoft.com/office/powerpoint/2010/main" val="7070822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IE" dirty="0"/>
              <a:t>The large sample size allows for a detailed analysis of the situation in 2021, distinguishing different groups of workers. However, a comparison with data collected in previous waves of the EWCS is not possible, because of the mode change.</a:t>
            </a:r>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CBBD5A-DC3F-42C7-A85B-E7267771B45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81994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IE" dirty="0"/>
              <a:t>As said, the redesign required a drastic shortening of the questionnaire. </a:t>
            </a:r>
          </a:p>
          <a:p>
            <a:pPr marL="171450" indent="-171450">
              <a:buFont typeface="Arial" panose="020B0604020202020204" pitchFamily="34" charset="0"/>
              <a:buChar char="•"/>
            </a:pPr>
            <a:r>
              <a:rPr lang="en-IE" dirty="0"/>
              <a:t>The focus remained on exploring working conditions and job quality. The survey included all the questions necessary to construct the a job quality index developed by the OECD (in cooperation with Eurofound).</a:t>
            </a:r>
          </a:p>
          <a:p>
            <a:pPr marL="171450" indent="-171450">
              <a:buFont typeface="Arial" panose="020B0604020202020204" pitchFamily="34" charset="0"/>
              <a:buChar char="•"/>
            </a:pPr>
            <a:r>
              <a:rPr lang="en-IE" dirty="0"/>
              <a:t>Instead of the seven dimensions of job quality that </a:t>
            </a:r>
            <a:r>
              <a:rPr lang="en-IE" dirty="0" err="1"/>
              <a:t>Eurofound’s</a:t>
            </a:r>
            <a:r>
              <a:rPr lang="en-IE" dirty="0"/>
              <a:t> job quality framework includes, we have six dimensions. </a:t>
            </a:r>
            <a:endParaRPr lang="en-GB" dirty="0"/>
          </a:p>
          <a:p>
            <a:endParaRPr lang="en-GB" dirty="0"/>
          </a:p>
          <a:p>
            <a:r>
              <a:rPr lang="en-GB" dirty="0"/>
              <a:t>Each indicator has an independent influence (positive or negative) on the health and well-being of workers (epidemiological studies). </a:t>
            </a:r>
          </a:p>
          <a:p>
            <a:r>
              <a:rPr lang="en-GB" dirty="0"/>
              <a:t>The indicators capture objective attributes of jobs – physical, psychological, social and organisational – that can be evaluated by a third party. </a:t>
            </a:r>
          </a:p>
          <a:p>
            <a:r>
              <a:rPr lang="en-GB" dirty="0"/>
              <a:t>The indicators capture either </a:t>
            </a:r>
            <a:r>
              <a:rPr lang="en-GB" b="1" dirty="0"/>
              <a:t>job demands </a:t>
            </a:r>
            <a:r>
              <a:rPr lang="en-GB" dirty="0"/>
              <a:t>or </a:t>
            </a:r>
            <a:r>
              <a:rPr lang="en-GB" b="1" dirty="0"/>
              <a:t>job resources</a:t>
            </a:r>
            <a:r>
              <a:rPr lang="en-GB" dirty="0"/>
              <a:t>. </a:t>
            </a:r>
          </a:p>
          <a:p>
            <a:r>
              <a:rPr lang="en-GB" dirty="0"/>
              <a:t>Job demands are job attributes that require an effort and increase a worker’s risk of poorer health and well-being. </a:t>
            </a:r>
          </a:p>
          <a:p>
            <a:r>
              <a:rPr lang="en-GB" dirty="0"/>
              <a:t>Job resources are attributes that support workers, doing so in three ways: </a:t>
            </a:r>
          </a:p>
          <a:p>
            <a:pPr marL="171450" indent="-171450">
              <a:buFont typeface="Arial" panose="020B0604020202020204" pitchFamily="34" charset="0"/>
              <a:buChar char="•"/>
            </a:pPr>
            <a:r>
              <a:rPr lang="en-GB" dirty="0"/>
              <a:t>by reducing job demands and their physiological and psychological costs; </a:t>
            </a:r>
          </a:p>
          <a:p>
            <a:pPr marL="171450" indent="-171450">
              <a:buFont typeface="Arial" panose="020B0604020202020204" pitchFamily="34" charset="0"/>
              <a:buChar char="•"/>
            </a:pPr>
            <a:r>
              <a:rPr lang="en-GB" dirty="0"/>
              <a:t>by helping workers achieve their work goals;</a:t>
            </a:r>
          </a:p>
          <a:p>
            <a:pPr marL="171450" indent="-171450">
              <a:buFont typeface="Arial" panose="020B0604020202020204" pitchFamily="34" charset="0"/>
              <a:buChar char="•"/>
            </a:pPr>
            <a:r>
              <a:rPr lang="en-GB" dirty="0"/>
              <a:t>by fostering personal growth.</a:t>
            </a:r>
          </a:p>
          <a:p>
            <a:endParaRPr lang="en-GB" dirty="0"/>
          </a:p>
          <a:p>
            <a:r>
              <a:rPr lang="en-GB" b="1" dirty="0"/>
              <a:t>Physical and social environment</a:t>
            </a:r>
            <a:r>
              <a:rPr lang="en-GB" dirty="0"/>
              <a:t>: Features of the physical space in which work is undertaken and the relationships between workers in the workplace. It captures three demands: exposure to physical risks, physical demands, and intimidation and discrimination. One resource is included: social support at work. </a:t>
            </a:r>
          </a:p>
          <a:p>
            <a:r>
              <a:rPr lang="en-GB" b="1" dirty="0"/>
              <a:t>Job tasks: </a:t>
            </a:r>
            <a:r>
              <a:rPr lang="en-GB" dirty="0"/>
              <a:t>The conditions under which workers carry out their tasks. This dimension captures workers’ work intensity (a demand) and level of autonomy (a resource). </a:t>
            </a:r>
          </a:p>
          <a:p>
            <a:r>
              <a:rPr lang="en-GB" b="1" dirty="0"/>
              <a:t>Organisational characteristics</a:t>
            </a:r>
            <a:r>
              <a:rPr lang="en-GB" dirty="0"/>
              <a:t>: The ability of workers to be part of the decision-making processes at work. One resource is examined: the practices that give employees opportunities to be involved in decision-making concerning their work. This dimension also includes one demand, relevant only to self-employed workers: dependence, as measured by a lack of freedom to make important decisions on how to run the business and recruit staff. </a:t>
            </a:r>
          </a:p>
          <a:p>
            <a:r>
              <a:rPr lang="en-GB" b="1" dirty="0"/>
              <a:t>Working time arrangements</a:t>
            </a:r>
            <a:r>
              <a:rPr lang="en-GB" dirty="0"/>
              <a:t>: This dimension includes one demand, unsocial work schedules, and one resource, the working time flexibility available to workers. </a:t>
            </a:r>
          </a:p>
          <a:p>
            <a:r>
              <a:rPr lang="en-GB" b="1" dirty="0"/>
              <a:t>Job prospects</a:t>
            </a:r>
            <a:r>
              <a:rPr lang="en-GB" dirty="0"/>
              <a:t>: The opportunities to advance in one’s career. One demand, job insecurity, is explored, which encompasses the risk both of losing one’s employment and of losing valued characteristics of one’s job. The dimension also includes two resources: opportunities to develop skills through training and the career prospects of the job. </a:t>
            </a:r>
          </a:p>
          <a:p>
            <a:r>
              <a:rPr lang="en-GB" b="1" dirty="0"/>
              <a:t>Intrinsic job features</a:t>
            </a:r>
            <a:r>
              <a:rPr lang="en-GB" dirty="0"/>
              <a:t>: The opportunity for self-development, contributing to a goal in line with personal values. It includes two job resources: intrinsic rewards and opportunities for self-realisation.</a:t>
            </a:r>
          </a:p>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F211C6-CAEC-479A-B719-4ED0A8E753D8}" type="slidenum">
              <a:rPr kumimoji="0" lang="en-I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IE"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83495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500"/>
              </a:spcAft>
            </a:pPr>
            <a:r>
              <a:rPr lang="en-US" sz="1200" b="1" i="1" dirty="0">
                <a:effectLst/>
                <a:latin typeface="Calibri" panose="020F0502020204030204" pitchFamily="34" charset="0"/>
                <a:ea typeface="Tahoma" panose="020B0604030504040204" pitchFamily="34" charset="0"/>
                <a:cs typeface="Calibri" panose="020F0502020204030204" pitchFamily="34" charset="0"/>
              </a:rPr>
              <a:t>Extremely strained </a:t>
            </a:r>
            <a:r>
              <a:rPr lang="en-GB" sz="1200" dirty="0">
                <a:latin typeface="Calibri" panose="020F0502020204030204" pitchFamily="34" charset="0"/>
                <a:cs typeface="Calibri" panose="020F0502020204030204" pitchFamily="34" charset="0"/>
              </a:rPr>
              <a:t>Cases where the gap between the proportion of job demands and the proportion of job resources is greater than 50%. This would occur, for example, when an employee was exposed to five of their possible six demands, but only two of their possible eight resources</a:t>
            </a:r>
            <a:r>
              <a:rPr lang="en-US" sz="1400" dirty="0">
                <a:effectLst/>
                <a:latin typeface="Calibri" panose="020F0502020204030204" pitchFamily="34" charset="0"/>
                <a:ea typeface="Tahoma" panose="020B0604030504040204" pitchFamily="34" charset="0"/>
                <a:cs typeface="Calibri" panose="020F0502020204030204" pitchFamily="34" charset="0"/>
              </a:rPr>
              <a:t>.</a:t>
            </a:r>
            <a:endParaRPr lang="en-IE" sz="1400" dirty="0">
              <a:effectLst/>
              <a:latin typeface="Calibri" panose="020F0502020204030204" pitchFamily="34" charset="0"/>
              <a:ea typeface="Calibri" panose="020F0502020204030204" pitchFamily="34" charset="0"/>
              <a:cs typeface="Calibri" panose="020F0502020204030204" pitchFamily="34" charset="0"/>
            </a:endParaRPr>
          </a:p>
          <a:p>
            <a:pPr>
              <a:lnSpc>
                <a:spcPct val="115000"/>
              </a:lnSpc>
              <a:spcAft>
                <a:spcPts val="800"/>
              </a:spcAft>
            </a:pPr>
            <a:r>
              <a:rPr lang="en-US" sz="1200" b="1" i="1" dirty="0">
                <a:effectLst/>
                <a:latin typeface="Calibri" panose="020F0502020204030204" pitchFamily="34" charset="0"/>
                <a:ea typeface="Tahoma" panose="020B0604030504040204" pitchFamily="34" charset="0"/>
                <a:cs typeface="Calibri" panose="020F0502020204030204" pitchFamily="34" charset="0"/>
              </a:rPr>
              <a:t>Highly strained </a:t>
            </a:r>
            <a:r>
              <a:rPr lang="en-GB" sz="1200" dirty="0">
                <a:latin typeface="Calibri" panose="020F0502020204030204" pitchFamily="34" charset="0"/>
                <a:cs typeface="Calibri" panose="020F0502020204030204" pitchFamily="34" charset="0"/>
              </a:rPr>
              <a:t>Cases where the gap between the proportion of job demands and the proportion of job resources is greater than 25%, but no greater than 50%. This would occur, for example, when an employee was exposed to three of their possible six demands, but only one of their possible eight resources.</a:t>
            </a:r>
            <a:endParaRPr lang="en-IE" sz="1400" dirty="0">
              <a:effectLst/>
              <a:latin typeface="Calibri" panose="020F0502020204030204" pitchFamily="34" charset="0"/>
              <a:ea typeface="Calibri" panose="020F0502020204030204" pitchFamily="34" charset="0"/>
              <a:cs typeface="Calibri" panose="020F0502020204030204" pitchFamily="34" charset="0"/>
            </a:endParaRPr>
          </a:p>
          <a:p>
            <a:pPr>
              <a:lnSpc>
                <a:spcPct val="115000"/>
              </a:lnSpc>
              <a:spcAft>
                <a:spcPts val="800"/>
              </a:spcAft>
            </a:pPr>
            <a:r>
              <a:rPr lang="en-US" sz="1200" b="1" i="1" dirty="0">
                <a:effectLst/>
                <a:latin typeface="Calibri" panose="020F0502020204030204" pitchFamily="34" charset="0"/>
                <a:ea typeface="Tahoma" panose="020B0604030504040204" pitchFamily="34" charset="0"/>
                <a:cs typeface="Calibri" panose="020F0502020204030204" pitchFamily="34" charset="0"/>
              </a:rPr>
              <a:t>Moderately strained </a:t>
            </a:r>
            <a:r>
              <a:rPr lang="en-GB" sz="1200" dirty="0">
                <a:latin typeface="Calibri" panose="020F0502020204030204" pitchFamily="34" charset="0"/>
                <a:cs typeface="Calibri" panose="020F0502020204030204" pitchFamily="34" charset="0"/>
              </a:rPr>
              <a:t>Cases where the proportion of job demands is greater than the proportion of job resources, but the gap between the two is no greater than 25%.</a:t>
            </a:r>
            <a:endParaRPr lang="en-IE" sz="1200" dirty="0">
              <a:effectLst/>
              <a:latin typeface="Calibri" panose="020F0502020204030204" pitchFamily="34" charset="0"/>
              <a:ea typeface="Calibri" panose="020F0502020204030204" pitchFamily="34" charset="0"/>
              <a:cs typeface="Calibri" panose="020F0502020204030204" pitchFamily="34" charset="0"/>
            </a:endParaRPr>
          </a:p>
          <a:p>
            <a:pPr>
              <a:lnSpc>
                <a:spcPct val="115000"/>
              </a:lnSpc>
              <a:spcAft>
                <a:spcPts val="800"/>
              </a:spcAft>
            </a:pPr>
            <a:r>
              <a:rPr lang="en-US" sz="1200" b="1" i="1" dirty="0">
                <a:effectLst/>
                <a:latin typeface="Calibri" panose="020F0502020204030204" pitchFamily="34" charset="0"/>
                <a:ea typeface="Tahoma" panose="020B0604030504040204" pitchFamily="34" charset="0"/>
                <a:cs typeface="Calibri" panose="020F0502020204030204" pitchFamily="34" charset="0"/>
              </a:rPr>
              <a:t>Poorly resourced </a:t>
            </a:r>
            <a:r>
              <a:rPr lang="en-GB" sz="1200" dirty="0">
                <a:latin typeface="Calibri" panose="020F0502020204030204" pitchFamily="34" charset="0"/>
                <a:cs typeface="Calibri" panose="020F0502020204030204" pitchFamily="34" charset="0"/>
              </a:rPr>
              <a:t>Cases where the proportion of job demands is lower than or matches the proportion of job resources, and the gap between the two is less than 25%.</a:t>
            </a:r>
            <a:endParaRPr lang="en-IE" sz="1200" dirty="0">
              <a:effectLst/>
              <a:latin typeface="Calibri" panose="020F0502020204030204" pitchFamily="34" charset="0"/>
              <a:ea typeface="Calibri" panose="020F0502020204030204" pitchFamily="34" charset="0"/>
              <a:cs typeface="Calibri" panose="020F0502020204030204" pitchFamily="34" charset="0"/>
            </a:endParaRPr>
          </a:p>
          <a:p>
            <a:pPr>
              <a:lnSpc>
                <a:spcPct val="115000"/>
              </a:lnSpc>
              <a:spcAft>
                <a:spcPts val="800"/>
              </a:spcAft>
            </a:pPr>
            <a:r>
              <a:rPr lang="en-US" sz="1200" b="1" i="1" dirty="0">
                <a:effectLst/>
                <a:latin typeface="Calibri" panose="020F0502020204030204" pitchFamily="34" charset="0"/>
                <a:ea typeface="Tahoma" panose="020B0604030504040204" pitchFamily="34" charset="0"/>
                <a:cs typeface="Calibri" panose="020F0502020204030204" pitchFamily="34" charset="0"/>
              </a:rPr>
              <a:t>Moderately resourced </a:t>
            </a:r>
            <a:r>
              <a:rPr lang="en-GB" sz="1200" dirty="0">
                <a:latin typeface="Calibri" panose="020F0502020204030204" pitchFamily="34" charset="0"/>
                <a:cs typeface="Calibri" panose="020F0502020204030204" pitchFamily="34" charset="0"/>
              </a:rPr>
              <a:t>Cases where the proportion of job demands is lower than or matches the proportion of job resources, and the gap between the two is greater than 25% but no more than 50%</a:t>
            </a:r>
          </a:p>
          <a:p>
            <a:pPr>
              <a:lnSpc>
                <a:spcPct val="115000"/>
              </a:lnSpc>
              <a:spcAft>
                <a:spcPts val="800"/>
              </a:spcAft>
            </a:pPr>
            <a:r>
              <a:rPr lang="en-US" sz="1200" b="1" i="1" dirty="0">
                <a:effectLst/>
                <a:latin typeface="Calibri" panose="020F0502020204030204" pitchFamily="34" charset="0"/>
                <a:ea typeface="Tahoma" panose="020B0604030504040204" pitchFamily="34" charset="0"/>
                <a:cs typeface="Calibri" panose="020F0502020204030204" pitchFamily="34" charset="0"/>
              </a:rPr>
              <a:t>Highly resourced </a:t>
            </a:r>
            <a:r>
              <a:rPr lang="en-GB" sz="1200" dirty="0">
                <a:latin typeface="Calibri" panose="020F0502020204030204" pitchFamily="34" charset="0"/>
                <a:cs typeface="Calibri" panose="020F0502020204030204" pitchFamily="34" charset="0"/>
              </a:rPr>
              <a:t>Cases where the proportion of job demands is lower than or matches the proportion of job resources, and the gap between the two is greater than 50%</a:t>
            </a:r>
            <a:endParaRPr lang="en-IE" dirty="0">
              <a:latin typeface="Calibri" panose="020F0502020204030204" pitchFamily="34" charset="0"/>
              <a:cs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1BF211C6-CAEC-479A-B719-4ED0A8E753D8}" type="slidenum">
              <a:rPr lang="en-IE" smtClean="0"/>
              <a:t>17</a:t>
            </a:fld>
            <a:endParaRPr lang="en-IE"/>
          </a:p>
        </p:txBody>
      </p:sp>
    </p:spTree>
    <p:extLst>
      <p:ext uri="{BB962C8B-B14F-4D97-AF65-F5344CB8AC3E}">
        <p14:creationId xmlns:p14="http://schemas.microsoft.com/office/powerpoint/2010/main" val="104438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F211C6-CAEC-479A-B719-4ED0A8E753D8}" type="slidenum">
              <a:rPr kumimoji="0" lang="en-I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I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70243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CBBD5A-DC3F-42C7-A85B-E7267771B45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294088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Sign up for our newsletter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53C765-DFD1-4812-AAF6-458F63C088F8}" type="slidenum">
              <a:rPr kumimoji="0" lang="en-I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I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66158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4E07DE7-D899-4A9C-A42B-B173FD551BD6}" type="slidenum">
              <a:rPr lang="en-GB" smtClean="0"/>
              <a:t>6</a:t>
            </a:fld>
            <a:endParaRPr lang="en-GB"/>
          </a:p>
        </p:txBody>
      </p:sp>
    </p:spTree>
    <p:extLst>
      <p:ext uri="{BB962C8B-B14F-4D97-AF65-F5344CB8AC3E}">
        <p14:creationId xmlns:p14="http://schemas.microsoft.com/office/powerpoint/2010/main" val="33855978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4E07DE7-D899-4A9C-A42B-B173FD551BD6}" type="slidenum">
              <a:rPr lang="en-GB" smtClean="0"/>
              <a:t>7</a:t>
            </a:fld>
            <a:endParaRPr lang="en-GB"/>
          </a:p>
        </p:txBody>
      </p:sp>
    </p:spTree>
    <p:extLst>
      <p:ext uri="{BB962C8B-B14F-4D97-AF65-F5344CB8AC3E}">
        <p14:creationId xmlns:p14="http://schemas.microsoft.com/office/powerpoint/2010/main" val="35924529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Information is available at </a:t>
            </a:r>
            <a:r>
              <a:rPr lang="en-GB" dirty="0">
                <a:hlinkClick r:id="rId3"/>
              </a:rPr>
              <a:t>NEC 2022-26 - Contractors - list of names as per 1 March 2024.XLSX (sharepoint.com)</a:t>
            </a:r>
            <a:endParaRPr lang="en-GB" dirty="0"/>
          </a:p>
        </p:txBody>
      </p:sp>
      <p:sp>
        <p:nvSpPr>
          <p:cNvPr id="4" name="Slide Number Placeholder 3"/>
          <p:cNvSpPr>
            <a:spLocks noGrp="1"/>
          </p:cNvSpPr>
          <p:nvPr>
            <p:ph type="sldNum" sz="quarter" idx="5"/>
          </p:nvPr>
        </p:nvSpPr>
        <p:spPr/>
        <p:txBody>
          <a:bodyPr/>
          <a:lstStyle/>
          <a:p>
            <a:fld id="{E4E07DE7-D899-4A9C-A42B-B173FD551BD6}" type="slidenum">
              <a:rPr lang="en-GB" smtClean="0"/>
              <a:t>8</a:t>
            </a:fld>
            <a:endParaRPr lang="en-GB"/>
          </a:p>
        </p:txBody>
      </p:sp>
    </p:spTree>
    <p:extLst>
      <p:ext uri="{BB962C8B-B14F-4D97-AF65-F5344CB8AC3E}">
        <p14:creationId xmlns:p14="http://schemas.microsoft.com/office/powerpoint/2010/main" val="31480990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This</a:t>
            </a:r>
            <a:r>
              <a:rPr lang="en-GB" dirty="0"/>
              <a:t> profile describes the key characteristics of working life in Belgium. It aims to provide the relevant background information on the structures, institutions, actors and relevant regulations regarding working life.</a:t>
            </a:r>
          </a:p>
          <a:p>
            <a:endParaRPr lang="en-GB" dirty="0"/>
          </a:p>
          <a:p>
            <a:r>
              <a:rPr lang="en-GB" dirty="0"/>
              <a:t>This includes indicators, data and regulatory systems on the following aspects: actors and institutions, collective and individual employment relations, health and well-being, pay, working time, skills and training, and equality and non-discrimination at work. The profiles are systematically updated every two years.</a:t>
            </a:r>
          </a:p>
        </p:txBody>
      </p:sp>
      <p:sp>
        <p:nvSpPr>
          <p:cNvPr id="4" name="Slide Number Placeholder 3"/>
          <p:cNvSpPr>
            <a:spLocks noGrp="1"/>
          </p:cNvSpPr>
          <p:nvPr>
            <p:ph type="sldNum" sz="quarter" idx="5"/>
          </p:nvPr>
        </p:nvSpPr>
        <p:spPr/>
        <p:txBody>
          <a:bodyPr/>
          <a:lstStyle/>
          <a:p>
            <a:fld id="{6653C765-DFD1-4812-AAF6-458F63C088F8}" type="slidenum">
              <a:rPr lang="en-IE" smtClean="0"/>
              <a:t>10</a:t>
            </a:fld>
            <a:endParaRPr lang="en-IE"/>
          </a:p>
        </p:txBody>
      </p:sp>
    </p:spTree>
    <p:extLst>
      <p:ext uri="{BB962C8B-B14F-4D97-AF65-F5344CB8AC3E}">
        <p14:creationId xmlns:p14="http://schemas.microsoft.com/office/powerpoint/2010/main" val="25304221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653C765-DFD1-4812-AAF6-458F63C088F8}" type="slidenum">
              <a:rPr lang="en-IE" smtClean="0"/>
              <a:t>11</a:t>
            </a:fld>
            <a:endParaRPr lang="en-IE"/>
          </a:p>
        </p:txBody>
      </p:sp>
    </p:spTree>
    <p:extLst>
      <p:ext uri="{BB962C8B-B14F-4D97-AF65-F5344CB8AC3E}">
        <p14:creationId xmlns:p14="http://schemas.microsoft.com/office/powerpoint/2010/main" val="40616927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653C765-DFD1-4812-AAF6-458F63C088F8}" type="slidenum">
              <a:rPr lang="en-IE" smtClean="0"/>
              <a:t>12</a:t>
            </a:fld>
            <a:endParaRPr lang="en-IE"/>
          </a:p>
        </p:txBody>
      </p:sp>
    </p:spTree>
    <p:extLst>
      <p:ext uri="{BB962C8B-B14F-4D97-AF65-F5344CB8AC3E}">
        <p14:creationId xmlns:p14="http://schemas.microsoft.com/office/powerpoint/2010/main" val="26007684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Exactly a year after we started the 7</a:t>
            </a:r>
            <a:r>
              <a:rPr lang="en-IE" baseline="30000" dirty="0"/>
              <a:t>th</a:t>
            </a:r>
            <a:r>
              <a:rPr lang="en-IE" dirty="0"/>
              <a:t> EWCS, we went into the field with a telephone survey in February 2021.</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F211C6-CAEC-479A-B719-4ED0A8E753D8}" type="slidenum">
              <a:rPr kumimoji="0" lang="en-I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I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95441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BF211C6-CAEC-479A-B719-4ED0A8E753D8}" type="slidenum">
              <a:rPr lang="en-IE" smtClean="0"/>
              <a:t>14</a:t>
            </a:fld>
            <a:endParaRPr lang="en-IE"/>
          </a:p>
        </p:txBody>
      </p:sp>
    </p:spTree>
    <p:extLst>
      <p:ext uri="{BB962C8B-B14F-4D97-AF65-F5344CB8AC3E}">
        <p14:creationId xmlns:p14="http://schemas.microsoft.com/office/powerpoint/2010/main" val="11139919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EF_Title Slide">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t="30782" b="20173"/>
          <a:stretch/>
        </p:blipFill>
        <p:spPr>
          <a:xfrm>
            <a:off x="0" y="2179529"/>
            <a:ext cx="12192000" cy="3169086"/>
          </a:xfrm>
          <a:prstGeom prst="rect">
            <a:avLst/>
          </a:prstGeom>
        </p:spPr>
      </p:pic>
      <p:sp>
        <p:nvSpPr>
          <p:cNvPr id="2" name="Title 1"/>
          <p:cNvSpPr>
            <a:spLocks noGrp="1"/>
          </p:cNvSpPr>
          <p:nvPr>
            <p:ph type="ctrTitle"/>
          </p:nvPr>
        </p:nvSpPr>
        <p:spPr>
          <a:xfrm>
            <a:off x="914400" y="2348880"/>
            <a:ext cx="10363200" cy="936104"/>
          </a:xfrm>
        </p:spPr>
        <p:txBody>
          <a:bodyPr/>
          <a:lstStyle>
            <a:lvl1pPr algn="ctr">
              <a:defRPr>
                <a:solidFill>
                  <a:schemeClr val="bg1"/>
                </a:solidFill>
              </a:defRPr>
            </a:lvl1pPr>
          </a:lstStyle>
          <a:p>
            <a:r>
              <a:rPr lang="en-US"/>
              <a:t>Click to edit Master title style</a:t>
            </a:r>
            <a:endParaRPr lang="en-IE" dirty="0"/>
          </a:p>
        </p:txBody>
      </p:sp>
      <p:sp>
        <p:nvSpPr>
          <p:cNvPr id="3" name="Subtitle 2"/>
          <p:cNvSpPr>
            <a:spLocks noGrp="1"/>
          </p:cNvSpPr>
          <p:nvPr>
            <p:ph type="subTitle" idx="1"/>
          </p:nvPr>
        </p:nvSpPr>
        <p:spPr>
          <a:xfrm>
            <a:off x="911424" y="3306725"/>
            <a:ext cx="10369152" cy="648072"/>
          </a:xfrm>
        </p:spPr>
        <p:txBody>
          <a:bodyPr/>
          <a:lstStyle>
            <a:lvl1pPr marL="0" indent="0" algn="ctr">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IE" dirty="0"/>
          </a:p>
        </p:txBody>
      </p:sp>
      <p:sp>
        <p:nvSpPr>
          <p:cNvPr id="6" name="Slide Number Placeholder 5"/>
          <p:cNvSpPr>
            <a:spLocks noGrp="1"/>
          </p:cNvSpPr>
          <p:nvPr>
            <p:ph type="sldNum" sz="quarter" idx="12"/>
          </p:nvPr>
        </p:nvSpPr>
        <p:spPr>
          <a:xfrm>
            <a:off x="4673600" y="6356351"/>
            <a:ext cx="2844800" cy="365125"/>
          </a:xfrm>
          <a:prstGeom prst="rect">
            <a:avLst/>
          </a:prstGeom>
        </p:spPr>
        <p:txBody>
          <a:bodyPr/>
          <a:lstStyle/>
          <a:p>
            <a:fld id="{88363DC7-DE0D-4A81-9E0B-C4E6183EF4D6}" type="slidenum">
              <a:rPr lang="en-IE" smtClean="0"/>
              <a:t>‹#›</a:t>
            </a:fld>
            <a:endParaRPr lang="en-IE"/>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23341" y="590814"/>
            <a:ext cx="5943600" cy="803559"/>
          </a:xfrm>
          <a:prstGeom prst="rect">
            <a:avLst/>
          </a:prstGeom>
        </p:spPr>
      </p:pic>
      <p:sp>
        <p:nvSpPr>
          <p:cNvPr id="5" name="Text Placeholder 4">
            <a:extLst>
              <a:ext uri="{FF2B5EF4-FFF2-40B4-BE49-F238E27FC236}">
                <a16:creationId xmlns:a16="http://schemas.microsoft.com/office/drawing/2014/main" id="{8DD56D40-1E43-444C-BA75-87B42D1C7D5D}"/>
              </a:ext>
            </a:extLst>
          </p:cNvPr>
          <p:cNvSpPr>
            <a:spLocks noGrp="1"/>
          </p:cNvSpPr>
          <p:nvPr>
            <p:ph type="body" sz="quarter" idx="13" hasCustomPrompt="1"/>
          </p:nvPr>
        </p:nvSpPr>
        <p:spPr>
          <a:xfrm>
            <a:off x="911225" y="3976538"/>
            <a:ext cx="10366375" cy="546735"/>
          </a:xfrm>
        </p:spPr>
        <p:txBody>
          <a:bodyPr anchor="ctr">
            <a:normAutofit/>
          </a:bodyPr>
          <a:lstStyle>
            <a:lvl1pPr marL="0" indent="0" algn="ctr">
              <a:buNone/>
              <a:defRPr sz="2000">
                <a:solidFill>
                  <a:srgbClr val="0096D1"/>
                </a:solidFill>
              </a:defRPr>
            </a:lvl1pPr>
          </a:lstStyle>
          <a:p>
            <a:pPr lvl="0"/>
            <a:r>
              <a:rPr lang="en-US" dirty="0"/>
              <a:t>Click to add subtitle</a:t>
            </a:r>
            <a:endParaRPr lang="en-GB" dirty="0"/>
          </a:p>
        </p:txBody>
      </p:sp>
      <p:sp>
        <p:nvSpPr>
          <p:cNvPr id="12" name="Text Placeholder 11">
            <a:extLst>
              <a:ext uri="{FF2B5EF4-FFF2-40B4-BE49-F238E27FC236}">
                <a16:creationId xmlns:a16="http://schemas.microsoft.com/office/drawing/2014/main" id="{AAD60B70-6EA8-450D-B1A7-86A46C59D2A6}"/>
              </a:ext>
            </a:extLst>
          </p:cNvPr>
          <p:cNvSpPr>
            <a:spLocks noGrp="1"/>
          </p:cNvSpPr>
          <p:nvPr>
            <p:ph type="body" sz="quarter" idx="14" hasCustomPrompt="1"/>
          </p:nvPr>
        </p:nvSpPr>
        <p:spPr>
          <a:xfrm>
            <a:off x="911225" y="4545013"/>
            <a:ext cx="10366375" cy="615950"/>
          </a:xfrm>
        </p:spPr>
        <p:txBody>
          <a:bodyPr anchor="ctr">
            <a:normAutofit/>
          </a:bodyPr>
          <a:lstStyle>
            <a:lvl1pPr marL="0" indent="0" algn="ctr">
              <a:buNone/>
              <a:defRPr sz="2000">
                <a:solidFill>
                  <a:srgbClr val="0096D1"/>
                </a:solidFill>
              </a:defRPr>
            </a:lvl1pPr>
          </a:lstStyle>
          <a:p>
            <a:pPr lvl="0"/>
            <a:r>
              <a:rPr lang="en-US" dirty="0"/>
              <a:t>Click to add subtitle</a:t>
            </a:r>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EF_Title and Bullet Text colour">
    <p:spTree>
      <p:nvGrpSpPr>
        <p:cNvPr id="1" name=""/>
        <p:cNvGrpSpPr/>
        <p:nvPr/>
      </p:nvGrpSpPr>
      <p:grpSpPr>
        <a:xfrm>
          <a:off x="0" y="0"/>
          <a:ext cx="0" cy="0"/>
          <a:chOff x="0" y="0"/>
          <a:chExt cx="0" cy="0"/>
        </a:xfrm>
      </p:grpSpPr>
      <p:sp>
        <p:nvSpPr>
          <p:cNvPr id="7" name="Rectangle 6"/>
          <p:cNvSpPr/>
          <p:nvPr/>
        </p:nvSpPr>
        <p:spPr>
          <a:xfrm>
            <a:off x="384001" y="1224000"/>
            <a:ext cx="11423657" cy="4608512"/>
          </a:xfrm>
          <a:prstGeom prst="rect">
            <a:avLst/>
          </a:prstGeom>
          <a:solidFill>
            <a:schemeClr val="bg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a:xfrm>
            <a:off x="609600" y="6356351"/>
            <a:ext cx="2844800" cy="365125"/>
          </a:xfrm>
          <a:prstGeom prst="rect">
            <a:avLst/>
          </a:prstGeom>
        </p:spPr>
        <p:txBody>
          <a:bodyPr/>
          <a:lstStyle>
            <a:lvl1pPr>
              <a:defRPr>
                <a:solidFill>
                  <a:srgbClr val="143058"/>
                </a:solidFill>
              </a:defRPr>
            </a:lvl1pPr>
          </a:lstStyle>
          <a:p>
            <a:fld id="{C1DE63A6-1FFE-4E67-818E-E1A0390E44E0}" type="datetimeFigureOut">
              <a:rPr lang="en-IE" smtClean="0"/>
              <a:pPr/>
              <a:t>07/01/2025</a:t>
            </a:fld>
            <a:endParaRPr lang="en-IE" dirty="0"/>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lvl1pPr>
              <a:defRPr>
                <a:solidFill>
                  <a:srgbClr val="143058"/>
                </a:solidFill>
              </a:defRPr>
            </a:lvl1pPr>
          </a:lstStyle>
          <a:p>
            <a:endParaRPr lang="en-IE"/>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88363DC7-DE0D-4A81-9E0B-C4E6183EF4D6}" type="slidenum">
              <a:rPr lang="en-IE" smtClean="0"/>
              <a:t>‹#›</a:t>
            </a:fld>
            <a:endParaRPr lang="en-I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EF_Title and Bullet Text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a:xfrm>
            <a:off x="609600" y="6356351"/>
            <a:ext cx="2844800" cy="365125"/>
          </a:xfrm>
          <a:prstGeom prst="rect">
            <a:avLst/>
          </a:prstGeom>
        </p:spPr>
        <p:txBody>
          <a:bodyPr/>
          <a:lstStyle>
            <a:lvl1pPr>
              <a:defRPr>
                <a:solidFill>
                  <a:srgbClr val="143058"/>
                </a:solidFill>
              </a:defRPr>
            </a:lvl1pPr>
          </a:lstStyle>
          <a:p>
            <a:fld id="{C1DE63A6-1FFE-4E67-818E-E1A0390E44E0}" type="datetimeFigureOut">
              <a:rPr lang="en-IE" smtClean="0"/>
              <a:pPr/>
              <a:t>07/01/2025</a:t>
            </a:fld>
            <a:endParaRPr lang="en-IE" dirty="0"/>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lvl1pPr>
              <a:defRPr>
                <a:solidFill>
                  <a:srgbClr val="143058"/>
                </a:solidFill>
              </a:defRPr>
            </a:lvl1pPr>
          </a:lstStyle>
          <a:p>
            <a:endParaRPr lang="en-IE"/>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88363DC7-DE0D-4A81-9E0B-C4E6183EF4D6}" type="slidenum">
              <a:rPr lang="en-IE" smtClean="0"/>
              <a:t>‹#›</a:t>
            </a:fld>
            <a:endParaRPr lang="en-IE"/>
          </a:p>
        </p:txBody>
      </p:sp>
    </p:spTree>
    <p:extLst>
      <p:ext uri="{BB962C8B-B14F-4D97-AF65-F5344CB8AC3E}">
        <p14:creationId xmlns:p14="http://schemas.microsoft.com/office/powerpoint/2010/main" val="5255046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EF_Title &amp; Two Column Content colour">
    <p:spTree>
      <p:nvGrpSpPr>
        <p:cNvPr id="1" name=""/>
        <p:cNvGrpSpPr/>
        <p:nvPr/>
      </p:nvGrpSpPr>
      <p:grpSpPr>
        <a:xfrm>
          <a:off x="0" y="0"/>
          <a:ext cx="0" cy="0"/>
          <a:chOff x="0" y="0"/>
          <a:chExt cx="0" cy="0"/>
        </a:xfrm>
      </p:grpSpPr>
      <p:sp>
        <p:nvSpPr>
          <p:cNvPr id="8" name="Rectangle 7"/>
          <p:cNvSpPr/>
          <p:nvPr/>
        </p:nvSpPr>
        <p:spPr>
          <a:xfrm>
            <a:off x="384001" y="1224000"/>
            <a:ext cx="11423657" cy="4608512"/>
          </a:xfrm>
          <a:prstGeom prst="rect">
            <a:avLst/>
          </a:prstGeom>
          <a:solidFill>
            <a:schemeClr val="bg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p:txBody>
          <a:bodyPr/>
          <a:lstStyle/>
          <a:p>
            <a:r>
              <a:rPr lang="en-US"/>
              <a:t>Click to edit Master title style</a:t>
            </a:r>
            <a:endParaRPr lang="en-IE" dirty="0"/>
          </a:p>
        </p:txBody>
      </p:sp>
      <p:sp>
        <p:nvSpPr>
          <p:cNvPr id="3" name="Content Placeholder 2"/>
          <p:cNvSpPr>
            <a:spLocks noGrp="1"/>
          </p:cNvSpPr>
          <p:nvPr>
            <p:ph sz="half" idx="1"/>
          </p:nvPr>
        </p:nvSpPr>
        <p:spPr>
          <a:xfrm>
            <a:off x="609600" y="1600201"/>
            <a:ext cx="5384800" cy="40610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p:cNvSpPr>
            <a:spLocks noGrp="1"/>
          </p:cNvSpPr>
          <p:nvPr>
            <p:ph sz="half" idx="2"/>
          </p:nvPr>
        </p:nvSpPr>
        <p:spPr>
          <a:xfrm>
            <a:off x="6197600" y="1600201"/>
            <a:ext cx="5384800" cy="40610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Slide Number Placeholder 6"/>
          <p:cNvSpPr>
            <a:spLocks noGrp="1"/>
          </p:cNvSpPr>
          <p:nvPr>
            <p:ph type="sldNum" sz="quarter" idx="12"/>
          </p:nvPr>
        </p:nvSpPr>
        <p:spPr>
          <a:xfrm>
            <a:off x="4673600" y="6356351"/>
            <a:ext cx="2844800" cy="365125"/>
          </a:xfrm>
          <a:prstGeom prst="rect">
            <a:avLst/>
          </a:prstGeom>
        </p:spPr>
        <p:txBody>
          <a:bodyPr/>
          <a:lstStyle/>
          <a:p>
            <a:fld id="{88363DC7-DE0D-4A81-9E0B-C4E6183EF4D6}" type="slidenum">
              <a:rPr lang="en-IE" smtClean="0"/>
              <a:t>‹#›</a:t>
            </a:fld>
            <a:endParaRPr lang="en-I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1_EF_Title &amp; Two Column Content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dirty="0"/>
          </a:p>
        </p:txBody>
      </p:sp>
      <p:sp>
        <p:nvSpPr>
          <p:cNvPr id="3" name="Content Placeholder 2"/>
          <p:cNvSpPr>
            <a:spLocks noGrp="1"/>
          </p:cNvSpPr>
          <p:nvPr>
            <p:ph sz="half" idx="1"/>
          </p:nvPr>
        </p:nvSpPr>
        <p:spPr>
          <a:xfrm>
            <a:off x="609600" y="1600201"/>
            <a:ext cx="5384800" cy="40610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p:cNvSpPr>
            <a:spLocks noGrp="1"/>
          </p:cNvSpPr>
          <p:nvPr>
            <p:ph sz="half" idx="2"/>
          </p:nvPr>
        </p:nvSpPr>
        <p:spPr>
          <a:xfrm>
            <a:off x="6197600" y="1600201"/>
            <a:ext cx="5384800" cy="40610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Slide Number Placeholder 6"/>
          <p:cNvSpPr>
            <a:spLocks noGrp="1"/>
          </p:cNvSpPr>
          <p:nvPr>
            <p:ph type="sldNum" sz="quarter" idx="12"/>
          </p:nvPr>
        </p:nvSpPr>
        <p:spPr>
          <a:xfrm>
            <a:off x="4673600" y="6356351"/>
            <a:ext cx="2844800" cy="365125"/>
          </a:xfrm>
          <a:prstGeom prst="rect">
            <a:avLst/>
          </a:prstGeom>
        </p:spPr>
        <p:txBody>
          <a:bodyPr/>
          <a:lstStyle/>
          <a:p>
            <a:fld id="{88363DC7-DE0D-4A81-9E0B-C4E6183EF4D6}" type="slidenum">
              <a:rPr lang="en-IE" smtClean="0"/>
              <a:t>‹#›</a:t>
            </a:fld>
            <a:endParaRPr lang="en-IE"/>
          </a:p>
        </p:txBody>
      </p:sp>
    </p:spTree>
    <p:extLst>
      <p:ext uri="{BB962C8B-B14F-4D97-AF65-F5344CB8AC3E}">
        <p14:creationId xmlns:p14="http://schemas.microsoft.com/office/powerpoint/2010/main" val="29966070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F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5" name="Slide Number Placeholder 4"/>
          <p:cNvSpPr>
            <a:spLocks noGrp="1"/>
          </p:cNvSpPr>
          <p:nvPr>
            <p:ph type="sldNum" sz="quarter" idx="12"/>
          </p:nvPr>
        </p:nvSpPr>
        <p:spPr>
          <a:xfrm>
            <a:off x="4673600" y="6356351"/>
            <a:ext cx="2844800" cy="365125"/>
          </a:xfrm>
          <a:prstGeom prst="rect">
            <a:avLst/>
          </a:prstGeom>
        </p:spPr>
        <p:txBody>
          <a:bodyPr/>
          <a:lstStyle/>
          <a:p>
            <a:fld id="{88363DC7-DE0D-4A81-9E0B-C4E6183EF4D6}" type="slidenum">
              <a:rPr lang="en-IE" smtClean="0"/>
              <a:t>‹#›</a:t>
            </a:fld>
            <a:endParaRPr lang="en-I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F_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4673600" y="6356351"/>
            <a:ext cx="2844800" cy="365125"/>
          </a:xfrm>
          <a:prstGeom prst="rect">
            <a:avLst/>
          </a:prstGeom>
        </p:spPr>
        <p:txBody>
          <a:bodyPr/>
          <a:lstStyle/>
          <a:p>
            <a:fld id="{88363DC7-DE0D-4A81-9E0B-C4E6183EF4D6}" type="slidenum">
              <a:rPr lang="en-IE" smtClean="0"/>
              <a:t>‹#›</a:t>
            </a:fld>
            <a:endParaRPr lang="en-I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EF_Picture and Title Only">
    <p:spTree>
      <p:nvGrpSpPr>
        <p:cNvPr id="1" name=""/>
        <p:cNvGrpSpPr/>
        <p:nvPr/>
      </p:nvGrpSpPr>
      <p:grpSpPr>
        <a:xfrm>
          <a:off x="0" y="0"/>
          <a:ext cx="0" cy="0"/>
          <a:chOff x="0" y="0"/>
          <a:chExt cx="0" cy="0"/>
        </a:xfrm>
      </p:grpSpPr>
      <p:sp>
        <p:nvSpPr>
          <p:cNvPr id="10" name="Round Same Side Corner Rectangle 2">
            <a:extLst>
              <a:ext uri="{FF2B5EF4-FFF2-40B4-BE49-F238E27FC236}">
                <a16:creationId xmlns:a16="http://schemas.microsoft.com/office/drawing/2014/main" id="{30D32AC1-23D8-4850-AAD4-12E8058C59C3}"/>
              </a:ext>
            </a:extLst>
          </p:cNvPr>
          <p:cNvSpPr/>
          <p:nvPr/>
        </p:nvSpPr>
        <p:spPr>
          <a:xfrm>
            <a:off x="445615" y="4304633"/>
            <a:ext cx="7432841" cy="1510631"/>
          </a:xfrm>
          <a:prstGeom prst="round2SameRect">
            <a:avLst>
              <a:gd name="adj1" fmla="val 0"/>
              <a:gd name="adj2" fmla="val 18015"/>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solidFill>
                <a:schemeClr val="bg2"/>
              </a:solidFill>
            </a:endParaRPr>
          </a:p>
        </p:txBody>
      </p:sp>
      <p:sp>
        <p:nvSpPr>
          <p:cNvPr id="4" name="Slide Number Placeholder 3"/>
          <p:cNvSpPr>
            <a:spLocks noGrp="1"/>
          </p:cNvSpPr>
          <p:nvPr>
            <p:ph type="sldNum" sz="quarter" idx="12"/>
          </p:nvPr>
        </p:nvSpPr>
        <p:spPr>
          <a:xfrm>
            <a:off x="4673600" y="6356351"/>
            <a:ext cx="2844800" cy="365125"/>
          </a:xfrm>
          <a:prstGeom prst="rect">
            <a:avLst/>
          </a:prstGeom>
        </p:spPr>
        <p:txBody>
          <a:bodyPr/>
          <a:lstStyle/>
          <a:p>
            <a:fld id="{88363DC7-DE0D-4A81-9E0B-C4E6183EF4D6}" type="slidenum">
              <a:rPr lang="en-IE" smtClean="0"/>
              <a:t>‹#›</a:t>
            </a:fld>
            <a:endParaRPr lang="en-IE"/>
          </a:p>
        </p:txBody>
      </p:sp>
      <p:sp>
        <p:nvSpPr>
          <p:cNvPr id="3" name="Picture Placeholder 2">
            <a:extLst>
              <a:ext uri="{FF2B5EF4-FFF2-40B4-BE49-F238E27FC236}">
                <a16:creationId xmlns:a16="http://schemas.microsoft.com/office/drawing/2014/main" id="{EEB31B27-A28A-430F-8948-84294E30BBBD}"/>
              </a:ext>
            </a:extLst>
          </p:cNvPr>
          <p:cNvSpPr>
            <a:spLocks noGrp="1"/>
          </p:cNvSpPr>
          <p:nvPr>
            <p:ph type="pic" sz="quarter" idx="13"/>
          </p:nvPr>
        </p:nvSpPr>
        <p:spPr>
          <a:xfrm>
            <a:off x="1902884" y="685800"/>
            <a:ext cx="9556749" cy="4362450"/>
          </a:xfrm>
        </p:spPr>
        <p:txBody>
          <a:bodyPr/>
          <a:lstStyle/>
          <a:p>
            <a:r>
              <a:rPr lang="en-US"/>
              <a:t>Click icon to add picture</a:t>
            </a:r>
            <a:endParaRPr lang="en-GB" dirty="0"/>
          </a:p>
        </p:txBody>
      </p:sp>
      <p:sp>
        <p:nvSpPr>
          <p:cNvPr id="6" name="Text Placeholder 5">
            <a:extLst>
              <a:ext uri="{FF2B5EF4-FFF2-40B4-BE49-F238E27FC236}">
                <a16:creationId xmlns:a16="http://schemas.microsoft.com/office/drawing/2014/main" id="{BD8E75EB-910C-4978-8735-A8FBD93B682A}"/>
              </a:ext>
            </a:extLst>
          </p:cNvPr>
          <p:cNvSpPr>
            <a:spLocks noGrp="1"/>
          </p:cNvSpPr>
          <p:nvPr>
            <p:ph type="body" sz="quarter" idx="14"/>
          </p:nvPr>
        </p:nvSpPr>
        <p:spPr>
          <a:xfrm>
            <a:off x="445615" y="4304632"/>
            <a:ext cx="7432841" cy="1260000"/>
          </a:xfrm>
          <a:solidFill>
            <a:srgbClr val="143058"/>
          </a:solidFill>
          <a:ln>
            <a:solidFill>
              <a:srgbClr val="143058"/>
            </a:solidFill>
          </a:ln>
        </p:spPr>
        <p:txBody>
          <a:bodyPr/>
          <a:lstStyle>
            <a:lvl1pPr marL="0" indent="0">
              <a:buNone/>
              <a:defRPr/>
            </a:lvl1pPr>
          </a:lstStyle>
          <a:p>
            <a:pPr lvl="0"/>
            <a:r>
              <a:rPr lang="en-US"/>
              <a:t>Click to edit Master text styles</a:t>
            </a:r>
          </a:p>
        </p:txBody>
      </p:sp>
      <p:sp>
        <p:nvSpPr>
          <p:cNvPr id="8" name="Text Placeholder 7">
            <a:extLst>
              <a:ext uri="{FF2B5EF4-FFF2-40B4-BE49-F238E27FC236}">
                <a16:creationId xmlns:a16="http://schemas.microsoft.com/office/drawing/2014/main" id="{D34460CF-7478-4D43-AC04-FF9AE7B31371}"/>
              </a:ext>
            </a:extLst>
          </p:cNvPr>
          <p:cNvSpPr>
            <a:spLocks noGrp="1"/>
          </p:cNvSpPr>
          <p:nvPr>
            <p:ph type="body" sz="quarter" idx="15" hasCustomPrompt="1"/>
          </p:nvPr>
        </p:nvSpPr>
        <p:spPr>
          <a:xfrm>
            <a:off x="994148" y="4470524"/>
            <a:ext cx="6335775" cy="577726"/>
          </a:xfrm>
        </p:spPr>
        <p:txBody>
          <a:bodyPr>
            <a:noAutofit/>
          </a:bodyPr>
          <a:lstStyle>
            <a:lvl1pPr marL="0" indent="0">
              <a:buNone/>
              <a:defRPr sz="32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IE" dirty="0"/>
              <a:t>Main Text</a:t>
            </a:r>
            <a:endParaRPr lang="en-GB" dirty="0"/>
          </a:p>
        </p:txBody>
      </p:sp>
      <p:sp>
        <p:nvSpPr>
          <p:cNvPr id="9" name="Text Placeholder 7">
            <a:extLst>
              <a:ext uri="{FF2B5EF4-FFF2-40B4-BE49-F238E27FC236}">
                <a16:creationId xmlns:a16="http://schemas.microsoft.com/office/drawing/2014/main" id="{9A2834BD-C6B7-4C6B-9105-5B80B3ED2082}"/>
              </a:ext>
            </a:extLst>
          </p:cNvPr>
          <p:cNvSpPr>
            <a:spLocks noGrp="1"/>
          </p:cNvSpPr>
          <p:nvPr>
            <p:ph type="body" sz="quarter" idx="16" hasCustomPrompt="1"/>
          </p:nvPr>
        </p:nvSpPr>
        <p:spPr>
          <a:xfrm>
            <a:off x="994149" y="5048251"/>
            <a:ext cx="6335773" cy="392113"/>
          </a:xfrm>
        </p:spPr>
        <p:txBody>
          <a:bodyPr>
            <a:no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IE" dirty="0"/>
              <a:t>Sub text</a:t>
            </a:r>
            <a:endParaRPr lang="en-GB" dirty="0"/>
          </a:p>
        </p:txBody>
      </p:sp>
    </p:spTree>
    <p:extLst>
      <p:ext uri="{BB962C8B-B14F-4D97-AF65-F5344CB8AC3E}">
        <p14:creationId xmlns:p14="http://schemas.microsoft.com/office/powerpoint/2010/main" val="11410402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pic>
        <p:nvPicPr>
          <p:cNvPr id="3" name="Picture 2" descr="A picture containing background pattern&#10;&#10;Description automatically generated">
            <a:extLst>
              <a:ext uri="{FF2B5EF4-FFF2-40B4-BE49-F238E27FC236}">
                <a16:creationId xmlns:a16="http://schemas.microsoft.com/office/drawing/2014/main" id="{786896D9-4FF3-436D-9286-47AEB03AF6C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76489" cy="6858000"/>
          </a:xfrm>
          <a:prstGeom prst="rect">
            <a:avLst/>
          </a:prstGeom>
        </p:spPr>
      </p:pic>
      <p:sp>
        <p:nvSpPr>
          <p:cNvPr id="4" name="Title 1">
            <a:extLst>
              <a:ext uri="{FF2B5EF4-FFF2-40B4-BE49-F238E27FC236}">
                <a16:creationId xmlns:a16="http://schemas.microsoft.com/office/drawing/2014/main" id="{1628C93C-7D78-41BF-A355-BD7D0FA7725C}"/>
              </a:ext>
            </a:extLst>
          </p:cNvPr>
          <p:cNvSpPr>
            <a:spLocks noGrp="1"/>
          </p:cNvSpPr>
          <p:nvPr>
            <p:ph type="title" hasCustomPrompt="1"/>
          </p:nvPr>
        </p:nvSpPr>
        <p:spPr>
          <a:xfrm>
            <a:off x="655067" y="679293"/>
            <a:ext cx="7715296" cy="747326"/>
          </a:xfrm>
        </p:spPr>
        <p:txBody>
          <a:bodyPr>
            <a:noAutofit/>
          </a:bodyPr>
          <a:lstStyle>
            <a:lvl1pPr algn="l">
              <a:defRPr lang="en-BE" sz="3413" b="0" kern="1200" dirty="0">
                <a:solidFill>
                  <a:srgbClr val="21345A"/>
                </a:solidFill>
                <a:latin typeface="Din bold" panose="00000400000000000000" pitchFamily="2" charset="0"/>
                <a:ea typeface="+mn-ea"/>
                <a:cs typeface="+mn-cs"/>
              </a:defRPr>
            </a:lvl1pPr>
          </a:lstStyle>
          <a:p>
            <a:r>
              <a:rPr lang="en-US"/>
              <a:t>Heading</a:t>
            </a:r>
            <a:endParaRPr lang="en-BE"/>
          </a:p>
        </p:txBody>
      </p:sp>
      <p:sp>
        <p:nvSpPr>
          <p:cNvPr id="5" name="Text Placeholder 2">
            <a:extLst>
              <a:ext uri="{FF2B5EF4-FFF2-40B4-BE49-F238E27FC236}">
                <a16:creationId xmlns:a16="http://schemas.microsoft.com/office/drawing/2014/main" id="{AC1E3A41-B7E2-408E-8445-1AB3E2429A90}"/>
              </a:ext>
            </a:extLst>
          </p:cNvPr>
          <p:cNvSpPr>
            <a:spLocks noGrp="1"/>
          </p:cNvSpPr>
          <p:nvPr>
            <p:ph type="body" sz="quarter" idx="10" hasCustomPrompt="1"/>
          </p:nvPr>
        </p:nvSpPr>
        <p:spPr>
          <a:xfrm>
            <a:off x="655067" y="1416507"/>
            <a:ext cx="7715296" cy="530319"/>
          </a:xfrm>
        </p:spPr>
        <p:txBody>
          <a:bodyPr>
            <a:normAutofit/>
          </a:bodyPr>
          <a:lstStyle>
            <a:lvl1pPr marL="0" indent="0" algn="l">
              <a:buNone/>
              <a:defRPr lang="en-US" sz="2133" b="0" kern="1200" dirty="0" smtClean="0">
                <a:solidFill>
                  <a:srgbClr val="317BAB"/>
                </a:solidFill>
                <a:latin typeface="Din" panose="00000400000000000000" pitchFamily="2" charset="0"/>
                <a:ea typeface="+mn-ea"/>
                <a:cs typeface="+mn-cs"/>
              </a:defRPr>
            </a:lvl1pPr>
          </a:lstStyle>
          <a:p>
            <a:pPr lvl="0"/>
            <a:r>
              <a:rPr lang="en-US"/>
              <a:t>Subheading</a:t>
            </a:r>
            <a:endParaRPr lang="en-BE"/>
          </a:p>
        </p:txBody>
      </p:sp>
      <p:sp>
        <p:nvSpPr>
          <p:cNvPr id="6" name="Content Placeholder 16">
            <a:extLst>
              <a:ext uri="{FF2B5EF4-FFF2-40B4-BE49-F238E27FC236}">
                <a16:creationId xmlns:a16="http://schemas.microsoft.com/office/drawing/2014/main" id="{33530026-3974-4E36-9086-400026C50CFF}"/>
              </a:ext>
            </a:extLst>
          </p:cNvPr>
          <p:cNvSpPr>
            <a:spLocks noGrp="1"/>
          </p:cNvSpPr>
          <p:nvPr>
            <p:ph sz="quarter" idx="11" hasCustomPrompt="1"/>
          </p:nvPr>
        </p:nvSpPr>
        <p:spPr>
          <a:xfrm>
            <a:off x="655066" y="1946827"/>
            <a:ext cx="7715297" cy="4390967"/>
          </a:xfrm>
        </p:spPr>
        <p:txBody>
          <a:bodyPr/>
          <a:lstStyle>
            <a:lvl1pPr>
              <a:defRPr/>
            </a:lvl1pPr>
          </a:lstStyle>
          <a:p>
            <a:pPr lvl="0"/>
            <a:r>
              <a:rPr lang="en-US"/>
              <a:t>Text</a:t>
            </a:r>
            <a:endParaRPr lang="en-BE"/>
          </a:p>
        </p:txBody>
      </p:sp>
    </p:spTree>
    <p:extLst>
      <p:ext uri="{BB962C8B-B14F-4D97-AF65-F5344CB8AC3E}">
        <p14:creationId xmlns:p14="http://schemas.microsoft.com/office/powerpoint/2010/main" val="27614373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35360" y="274638"/>
            <a:ext cx="11425269" cy="778098"/>
          </a:xfrm>
          <a:prstGeom prst="rect">
            <a:avLst/>
          </a:prstGeom>
        </p:spPr>
        <p:txBody>
          <a:bodyPr vert="horz" lIns="91440" tIns="45720" rIns="91440" bIns="45720" rtlCol="0" anchor="ctr">
            <a:normAutofit/>
          </a:bodyPr>
          <a:lstStyle/>
          <a:p>
            <a:r>
              <a:rPr lang="en-US"/>
              <a:t>Click to edit Master title style</a:t>
            </a:r>
            <a:endParaRPr lang="en-IE" dirty="0"/>
          </a:p>
        </p:txBody>
      </p:sp>
      <p:sp>
        <p:nvSpPr>
          <p:cNvPr id="3" name="Text Placeholder 2"/>
          <p:cNvSpPr>
            <a:spLocks noGrp="1"/>
          </p:cNvSpPr>
          <p:nvPr>
            <p:ph type="body" idx="1"/>
          </p:nvPr>
        </p:nvSpPr>
        <p:spPr>
          <a:xfrm>
            <a:off x="431371" y="1340769"/>
            <a:ext cx="11329259" cy="439248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dirty="0"/>
          </a:p>
        </p:txBody>
      </p:sp>
      <p:pic>
        <p:nvPicPr>
          <p:cNvPr id="8" name="Picture 7" descr="EF2015_Logo_landscape_Colour.png"/>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023265" y="6412802"/>
            <a:ext cx="1476000" cy="252222"/>
          </a:xfrm>
          <a:prstGeom prst="rect">
            <a:avLst/>
          </a:prstGeom>
        </p:spPr>
      </p:pic>
      <p:cxnSp>
        <p:nvCxnSpPr>
          <p:cNvPr id="9" name="Straight Connector 8"/>
          <p:cNvCxnSpPr>
            <a:cxnSpLocks/>
          </p:cNvCxnSpPr>
          <p:nvPr/>
        </p:nvCxnSpPr>
        <p:spPr>
          <a:xfrm>
            <a:off x="335360" y="6192000"/>
            <a:ext cx="11425269" cy="0"/>
          </a:xfrm>
          <a:prstGeom prst="line">
            <a:avLst/>
          </a:prstGeom>
          <a:ln w="76200" cmpd="sng">
            <a:solidFill>
              <a:schemeClr val="bg2"/>
            </a:solidFill>
          </a:ln>
          <a:effectLst/>
        </p:spPr>
        <p:style>
          <a:lnRef idx="2">
            <a:schemeClr val="accent1"/>
          </a:lnRef>
          <a:fillRef idx="0">
            <a:schemeClr val="accent1"/>
          </a:fillRef>
          <a:effectRef idx="1">
            <a:schemeClr val="accent1"/>
          </a:effectRef>
          <a:fontRef idx="minor">
            <a:schemeClr val="tx1"/>
          </a:fontRef>
        </p:style>
      </p:cxnSp>
      <p:sp>
        <p:nvSpPr>
          <p:cNvPr id="10" name="Slide Number Placeholder 9"/>
          <p:cNvSpPr>
            <a:spLocks noGrp="1"/>
          </p:cNvSpPr>
          <p:nvPr>
            <p:ph type="sldNum" sz="quarter" idx="4"/>
          </p:nvPr>
        </p:nvSpPr>
        <p:spPr>
          <a:xfrm>
            <a:off x="4673600" y="6356351"/>
            <a:ext cx="2844800" cy="365125"/>
          </a:xfrm>
          <a:prstGeom prst="rect">
            <a:avLst/>
          </a:prstGeom>
        </p:spPr>
        <p:txBody>
          <a:bodyPr vert="horz" lIns="91440" tIns="45720" rIns="91440" bIns="45720" rtlCol="0" anchor="ctr"/>
          <a:lstStyle>
            <a:lvl1pPr algn="ctr">
              <a:defRPr sz="1200">
                <a:solidFill>
                  <a:schemeClr val="accent6"/>
                </a:solidFill>
              </a:defRPr>
            </a:lvl1pPr>
          </a:lstStyle>
          <a:p>
            <a:fld id="{455459BC-FB4E-4FEB-A8AF-9E2C740BEC10}" type="slidenum">
              <a:rPr lang="en-IE" smtClean="0"/>
              <a:pPr/>
              <a:t>‹#›</a:t>
            </a:fld>
            <a:endParaRPr lang="en-IE"/>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75" r:id="rId3"/>
    <p:sldLayoutId id="2147483664" r:id="rId4"/>
    <p:sldLayoutId id="2147483674" r:id="rId5"/>
    <p:sldLayoutId id="2147483666" r:id="rId6"/>
    <p:sldLayoutId id="2147483667" r:id="rId7"/>
    <p:sldLayoutId id="2147483676" r:id="rId8"/>
    <p:sldLayoutId id="2147483677" r:id="rId9"/>
  </p:sldLayoutIdLst>
  <p:txStyles>
    <p:titleStyle>
      <a:lvl1pPr algn="l" defTabSz="914400" rtl="0" eaLnBrk="1" latinLnBrk="0" hangingPunct="1">
        <a:spcBef>
          <a:spcPct val="0"/>
        </a:spcBef>
        <a:buNone/>
        <a:defRPr sz="3200" b="1"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spcBef>
          <a:spcPct val="20000"/>
        </a:spcBef>
        <a:buFont typeface="Arial" pitchFamily="34" charset="0"/>
        <a:buChar char="•"/>
        <a:defRPr sz="2400" kern="1200">
          <a:solidFill>
            <a:schemeClr val="bg2"/>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bg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bg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bg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bg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hyperlink" Target="https://www.eurofound.europa.eu/crm/default" TargetMode="External"/><Relationship Id="rId2" Type="http://schemas.openxmlformats.org/officeDocument/2006/relationships/notesSlide" Target="../notesSlides/notesSlide15.xml"/><Relationship Id="rId1" Type="http://schemas.openxmlformats.org/officeDocument/2006/relationships/slideLayout" Target="../slideLayouts/slideLayout5.xml"/><Relationship Id="rId5" Type="http://schemas.openxmlformats.org/officeDocument/2006/relationships/image" Target="../media/image34.png"/><Relationship Id="rId4" Type="http://schemas.openxmlformats.org/officeDocument/2006/relationships/hyperlink" Target="http://www.eurofound.europa.eu/"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www.eurofound.europa.eu/" TargetMode="External"/><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7.jpeg"/><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4.png"/><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20.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1F4815-D4AE-48A8-B2C8-DBFE795FC851}"/>
              </a:ext>
            </a:extLst>
          </p:cNvPr>
          <p:cNvSpPr>
            <a:spLocks noGrp="1"/>
          </p:cNvSpPr>
          <p:nvPr>
            <p:ph type="ctrTitle"/>
          </p:nvPr>
        </p:nvSpPr>
        <p:spPr/>
        <p:txBody>
          <a:bodyPr>
            <a:normAutofit fontScale="90000"/>
          </a:bodyPr>
          <a:lstStyle/>
          <a:p>
            <a:r>
              <a:rPr lang="en-IE" dirty="0"/>
              <a:t>Working together in Europe – Eurofound data, analysis, and knowledge to support Congress Unions</a:t>
            </a:r>
          </a:p>
        </p:txBody>
      </p:sp>
      <p:sp>
        <p:nvSpPr>
          <p:cNvPr id="3" name="Subtitle 2">
            <a:extLst>
              <a:ext uri="{FF2B5EF4-FFF2-40B4-BE49-F238E27FC236}">
                <a16:creationId xmlns:a16="http://schemas.microsoft.com/office/drawing/2014/main" id="{2FC5ADD1-D28F-4CF4-9060-B0DC6F23D9DB}"/>
              </a:ext>
            </a:extLst>
          </p:cNvPr>
          <p:cNvSpPr>
            <a:spLocks noGrp="1"/>
          </p:cNvSpPr>
          <p:nvPr>
            <p:ph type="subTitle" idx="1"/>
          </p:nvPr>
        </p:nvSpPr>
        <p:spPr/>
        <p:txBody>
          <a:bodyPr>
            <a:normAutofit fontScale="85000" lnSpcReduction="20000"/>
          </a:bodyPr>
          <a:lstStyle/>
          <a:p>
            <a:r>
              <a:rPr lang="en-GB" dirty="0"/>
              <a:t>ICTU</a:t>
            </a:r>
          </a:p>
          <a:p>
            <a:r>
              <a:rPr lang="en-GB" dirty="0"/>
              <a:t>European Seminar ‘Congress Unions Working Together in Europe’</a:t>
            </a:r>
            <a:endParaRPr lang="en-IE" dirty="0"/>
          </a:p>
        </p:txBody>
      </p:sp>
      <p:sp>
        <p:nvSpPr>
          <p:cNvPr id="4" name="Text Placeholder 3">
            <a:extLst>
              <a:ext uri="{FF2B5EF4-FFF2-40B4-BE49-F238E27FC236}">
                <a16:creationId xmlns:a16="http://schemas.microsoft.com/office/drawing/2014/main" id="{D94C1249-0093-4071-8A9F-DD4C36685655}"/>
              </a:ext>
            </a:extLst>
          </p:cNvPr>
          <p:cNvSpPr>
            <a:spLocks noGrp="1"/>
          </p:cNvSpPr>
          <p:nvPr>
            <p:ph type="body" sz="quarter" idx="13"/>
          </p:nvPr>
        </p:nvSpPr>
        <p:spPr/>
        <p:txBody>
          <a:bodyPr/>
          <a:lstStyle/>
          <a:p>
            <a:r>
              <a:rPr lang="en-IE" dirty="0"/>
              <a:t>Barbara Gerstenberger, Eurofound</a:t>
            </a:r>
          </a:p>
        </p:txBody>
      </p:sp>
      <p:sp>
        <p:nvSpPr>
          <p:cNvPr id="5" name="Text Placeholder 4">
            <a:extLst>
              <a:ext uri="{FF2B5EF4-FFF2-40B4-BE49-F238E27FC236}">
                <a16:creationId xmlns:a16="http://schemas.microsoft.com/office/drawing/2014/main" id="{9BF2C6F1-ED18-4ECD-888E-015ACCE3FF04}"/>
              </a:ext>
            </a:extLst>
          </p:cNvPr>
          <p:cNvSpPr>
            <a:spLocks noGrp="1"/>
          </p:cNvSpPr>
          <p:nvPr>
            <p:ph type="body" sz="quarter" idx="14"/>
          </p:nvPr>
        </p:nvSpPr>
        <p:spPr/>
        <p:txBody>
          <a:bodyPr/>
          <a:lstStyle/>
          <a:p>
            <a:r>
              <a:rPr lang="en-IE" dirty="0"/>
              <a:t>7 October 2024</a:t>
            </a:r>
          </a:p>
        </p:txBody>
      </p:sp>
    </p:spTree>
    <p:extLst>
      <p:ext uri="{BB962C8B-B14F-4D97-AF65-F5344CB8AC3E}">
        <p14:creationId xmlns:p14="http://schemas.microsoft.com/office/powerpoint/2010/main" val="12470872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403B9-5BBB-8108-6CF2-7DF85201EF8C}"/>
              </a:ext>
            </a:extLst>
          </p:cNvPr>
          <p:cNvSpPr>
            <a:spLocks noGrp="1"/>
          </p:cNvSpPr>
          <p:nvPr>
            <p:ph type="title"/>
          </p:nvPr>
        </p:nvSpPr>
        <p:spPr/>
        <p:txBody>
          <a:bodyPr/>
          <a:lstStyle/>
          <a:p>
            <a:r>
              <a:rPr lang="en-GB" dirty="0"/>
              <a:t>Working life in ….Belgium</a:t>
            </a:r>
          </a:p>
        </p:txBody>
      </p:sp>
      <p:sp>
        <p:nvSpPr>
          <p:cNvPr id="3" name="Content Placeholder 2">
            <a:extLst>
              <a:ext uri="{FF2B5EF4-FFF2-40B4-BE49-F238E27FC236}">
                <a16:creationId xmlns:a16="http://schemas.microsoft.com/office/drawing/2014/main" id="{544916A3-89DC-1A67-308F-AE1A777B1534}"/>
              </a:ext>
            </a:extLst>
          </p:cNvPr>
          <p:cNvSpPr>
            <a:spLocks noGrp="1"/>
          </p:cNvSpPr>
          <p:nvPr>
            <p:ph idx="1"/>
          </p:nvPr>
        </p:nvSpPr>
        <p:spPr>
          <a:xfrm>
            <a:off x="722317" y="3432249"/>
            <a:ext cx="8338556" cy="4392488"/>
          </a:xfrm>
        </p:spPr>
        <p:txBody>
          <a:bodyPr/>
          <a:lstStyle/>
          <a:p>
            <a:r>
              <a:rPr lang="en-IE" dirty="0"/>
              <a:t>Actors and institutions</a:t>
            </a:r>
          </a:p>
          <a:p>
            <a:r>
              <a:rPr lang="en-IE" dirty="0"/>
              <a:t>Collective bargaining</a:t>
            </a:r>
          </a:p>
          <a:p>
            <a:r>
              <a:rPr lang="en-IE" dirty="0"/>
              <a:t>Industrial action and disputes </a:t>
            </a:r>
          </a:p>
          <a:p>
            <a:r>
              <a:rPr lang="en-IE" dirty="0"/>
              <a:t>Pay</a:t>
            </a:r>
          </a:p>
          <a:p>
            <a:r>
              <a:rPr lang="en-IE" dirty="0"/>
              <a:t>Working time</a:t>
            </a:r>
          </a:p>
          <a:p>
            <a:r>
              <a:rPr lang="en-IE" dirty="0"/>
              <a:t>….</a:t>
            </a:r>
            <a:endParaRPr lang="en-GB" dirty="0"/>
          </a:p>
        </p:txBody>
      </p:sp>
      <p:pic>
        <p:nvPicPr>
          <p:cNvPr id="5" name="Picture 4">
            <a:extLst>
              <a:ext uri="{FF2B5EF4-FFF2-40B4-BE49-F238E27FC236}">
                <a16:creationId xmlns:a16="http://schemas.microsoft.com/office/drawing/2014/main" id="{940D7403-CE14-89C3-F148-72617B5ED251}"/>
              </a:ext>
            </a:extLst>
          </p:cNvPr>
          <p:cNvPicPr>
            <a:picLocks noChangeAspect="1"/>
          </p:cNvPicPr>
          <p:nvPr/>
        </p:nvPicPr>
        <p:blipFill>
          <a:blip r:embed="rId3"/>
          <a:stretch>
            <a:fillRect/>
          </a:stretch>
        </p:blipFill>
        <p:spPr>
          <a:xfrm>
            <a:off x="644236" y="1121928"/>
            <a:ext cx="9538855" cy="2307072"/>
          </a:xfrm>
          <a:prstGeom prst="rect">
            <a:avLst/>
          </a:prstGeom>
        </p:spPr>
      </p:pic>
    </p:spTree>
    <p:extLst>
      <p:ext uri="{BB962C8B-B14F-4D97-AF65-F5344CB8AC3E}">
        <p14:creationId xmlns:p14="http://schemas.microsoft.com/office/powerpoint/2010/main" val="107594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E96EDD7-DC4A-8B53-1D64-292AD7950CE2}"/>
              </a:ext>
            </a:extLst>
          </p:cNvPr>
          <p:cNvPicPr>
            <a:picLocks noChangeAspect="1"/>
          </p:cNvPicPr>
          <p:nvPr/>
        </p:nvPicPr>
        <p:blipFill>
          <a:blip r:embed="rId3"/>
          <a:stretch>
            <a:fillRect/>
          </a:stretch>
        </p:blipFill>
        <p:spPr>
          <a:xfrm>
            <a:off x="741651" y="214538"/>
            <a:ext cx="9545349" cy="5762400"/>
          </a:xfrm>
          <a:prstGeom prst="rect">
            <a:avLst/>
          </a:prstGeom>
        </p:spPr>
      </p:pic>
    </p:spTree>
    <p:extLst>
      <p:ext uri="{BB962C8B-B14F-4D97-AF65-F5344CB8AC3E}">
        <p14:creationId xmlns:p14="http://schemas.microsoft.com/office/powerpoint/2010/main" val="9730238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67F1F3A-A15B-58CE-F082-48A8B545F7D4}"/>
              </a:ext>
            </a:extLst>
          </p:cNvPr>
          <p:cNvPicPr>
            <a:picLocks noChangeAspect="1"/>
          </p:cNvPicPr>
          <p:nvPr/>
        </p:nvPicPr>
        <p:blipFill>
          <a:blip r:embed="rId3"/>
          <a:stretch>
            <a:fillRect/>
          </a:stretch>
        </p:blipFill>
        <p:spPr>
          <a:xfrm>
            <a:off x="207435" y="1049480"/>
            <a:ext cx="5019194" cy="2980606"/>
          </a:xfrm>
          <a:prstGeom prst="rect">
            <a:avLst/>
          </a:prstGeom>
        </p:spPr>
      </p:pic>
      <p:pic>
        <p:nvPicPr>
          <p:cNvPr id="5" name="Picture 4">
            <a:extLst>
              <a:ext uri="{FF2B5EF4-FFF2-40B4-BE49-F238E27FC236}">
                <a16:creationId xmlns:a16="http://schemas.microsoft.com/office/drawing/2014/main" id="{07CAC852-DA53-58F2-A541-E4E78B37FE60}"/>
              </a:ext>
            </a:extLst>
          </p:cNvPr>
          <p:cNvPicPr>
            <a:picLocks noChangeAspect="1"/>
          </p:cNvPicPr>
          <p:nvPr/>
        </p:nvPicPr>
        <p:blipFill>
          <a:blip r:embed="rId4"/>
          <a:stretch>
            <a:fillRect/>
          </a:stretch>
        </p:blipFill>
        <p:spPr>
          <a:xfrm>
            <a:off x="4405940" y="1250518"/>
            <a:ext cx="7394750" cy="4769427"/>
          </a:xfrm>
          <a:prstGeom prst="rect">
            <a:avLst/>
          </a:prstGeom>
        </p:spPr>
      </p:pic>
      <p:sp>
        <p:nvSpPr>
          <p:cNvPr id="6" name="Title 1">
            <a:extLst>
              <a:ext uri="{FF2B5EF4-FFF2-40B4-BE49-F238E27FC236}">
                <a16:creationId xmlns:a16="http://schemas.microsoft.com/office/drawing/2014/main" id="{D604C0B3-183D-DA0D-1A44-A537F162994E}"/>
              </a:ext>
            </a:extLst>
          </p:cNvPr>
          <p:cNvSpPr txBox="1">
            <a:spLocks/>
          </p:cNvSpPr>
          <p:nvPr/>
        </p:nvSpPr>
        <p:spPr>
          <a:xfrm>
            <a:off x="335360" y="274638"/>
            <a:ext cx="11425269" cy="563417"/>
          </a:xfrm>
          <a:prstGeom prst="rect">
            <a:avLst/>
          </a:prstGeom>
        </p:spPr>
        <p:txBody>
          <a:bodyPr/>
          <a:lstStyle>
            <a:lvl1pPr algn="l" defTabSz="914400" rtl="0" eaLnBrk="1" latinLnBrk="0" hangingPunct="1">
              <a:spcBef>
                <a:spcPct val="0"/>
              </a:spcBef>
              <a:buNone/>
              <a:defRPr sz="3200" b="1"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dirty="0"/>
              <a:t>Restructuring in…Belgium</a:t>
            </a:r>
          </a:p>
        </p:txBody>
      </p:sp>
    </p:spTree>
    <p:extLst>
      <p:ext uri="{BB962C8B-B14F-4D97-AF65-F5344CB8AC3E}">
        <p14:creationId xmlns:p14="http://schemas.microsoft.com/office/powerpoint/2010/main" val="38886309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33E03D89-4872-859B-C7DF-304F275631A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 b="224"/>
          <a:stretch/>
        </p:blipFill>
        <p:spPr bwMode="auto">
          <a:xfrm>
            <a:off x="1902884" y="685800"/>
            <a:ext cx="9556749" cy="4362450"/>
          </a:xfrm>
          <a:prstGeom prst="rect">
            <a:avLst/>
          </a:prstGeom>
          <a:solidFill>
            <a:srgbClr val="FFFFFF"/>
          </a:solidFill>
        </p:spPr>
      </p:pic>
      <p:sp>
        <p:nvSpPr>
          <p:cNvPr id="2055" name="Text Placeholder 2">
            <a:extLst>
              <a:ext uri="{FF2B5EF4-FFF2-40B4-BE49-F238E27FC236}">
                <a16:creationId xmlns:a16="http://schemas.microsoft.com/office/drawing/2014/main" id="{5B56CDE3-91E3-B08C-E2BC-2EB2BD2787DD}"/>
              </a:ext>
            </a:extLst>
          </p:cNvPr>
          <p:cNvSpPr>
            <a:spLocks noGrp="1"/>
          </p:cNvSpPr>
          <p:nvPr>
            <p:ph type="body" sz="quarter" idx="14"/>
          </p:nvPr>
        </p:nvSpPr>
        <p:spPr>
          <a:xfrm>
            <a:off x="445615" y="4304632"/>
            <a:ext cx="7432841" cy="1260000"/>
          </a:xfrm>
        </p:spPr>
        <p:txBody>
          <a:bodyPr/>
          <a:lstStyle/>
          <a:p>
            <a:endParaRPr lang="en-US" dirty="0"/>
          </a:p>
        </p:txBody>
      </p:sp>
      <p:sp>
        <p:nvSpPr>
          <p:cNvPr id="2057" name="Text Placeholder 3">
            <a:extLst>
              <a:ext uri="{FF2B5EF4-FFF2-40B4-BE49-F238E27FC236}">
                <a16:creationId xmlns:a16="http://schemas.microsoft.com/office/drawing/2014/main" id="{E364E238-8CA2-3A98-4480-9B93ACF2F6BE}"/>
              </a:ext>
            </a:extLst>
          </p:cNvPr>
          <p:cNvSpPr>
            <a:spLocks noGrp="1"/>
          </p:cNvSpPr>
          <p:nvPr>
            <p:ph type="body" sz="quarter" idx="15"/>
          </p:nvPr>
        </p:nvSpPr>
        <p:spPr>
          <a:xfrm>
            <a:off x="994148" y="4470524"/>
            <a:ext cx="6335775" cy="577726"/>
          </a:xfrm>
        </p:spPr>
        <p:txBody>
          <a:bodyPr/>
          <a:lstStyle/>
          <a:p>
            <a:r>
              <a:rPr lang="en-GB" sz="2800" b="1" i="0" u="none" strike="noStrike" dirty="0">
                <a:solidFill>
                  <a:srgbClr val="FFFFFF"/>
                </a:solidFill>
                <a:effectLst/>
                <a:latin typeface="Arial" panose="020B0604020202020204" pitchFamily="34" charset="0"/>
              </a:rPr>
              <a:t>Exploring job quality in Europe: The European Working Conditions  Survey (EWCS) </a:t>
            </a:r>
            <a:r>
              <a:rPr lang="en-GB" sz="2800" b="0" i="0" dirty="0">
                <a:solidFill>
                  <a:srgbClr val="000000"/>
                </a:solidFill>
                <a:effectLst/>
                <a:latin typeface="Arial" panose="020B0604020202020204" pitchFamily="34" charset="0"/>
              </a:rPr>
              <a:t>​</a:t>
            </a:r>
            <a:endParaRPr lang="en-US" sz="2800" dirty="0"/>
          </a:p>
        </p:txBody>
      </p:sp>
      <p:sp>
        <p:nvSpPr>
          <p:cNvPr id="4" name="TextBox 3">
            <a:extLst>
              <a:ext uri="{FF2B5EF4-FFF2-40B4-BE49-F238E27FC236}">
                <a16:creationId xmlns:a16="http://schemas.microsoft.com/office/drawing/2014/main" id="{09858571-F6F7-2B8A-F721-AFFBC3469857}"/>
              </a:ext>
            </a:extLst>
          </p:cNvPr>
          <p:cNvSpPr txBox="1"/>
          <p:nvPr/>
        </p:nvSpPr>
        <p:spPr>
          <a:xfrm>
            <a:off x="3048828" y="3244334"/>
            <a:ext cx="6097656"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srgbClr val="FFFFFF"/>
                </a:solidFill>
                <a:effectLst/>
                <a:uLnTx/>
                <a:uFillTx/>
                <a:latin typeface="Arial"/>
                <a:ea typeface="+mn-ea"/>
                <a:cs typeface="+mn-cs"/>
              </a:rPr>
              <a:t> </a:t>
            </a:r>
          </a:p>
        </p:txBody>
      </p:sp>
    </p:spTree>
    <p:extLst>
      <p:ext uri="{BB962C8B-B14F-4D97-AF65-F5344CB8AC3E}">
        <p14:creationId xmlns:p14="http://schemas.microsoft.com/office/powerpoint/2010/main" val="40911550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110B9D-7AEA-15EB-4C9B-E9417C19E995}"/>
              </a:ext>
            </a:extLst>
          </p:cNvPr>
          <p:cNvSpPr>
            <a:spLocks noGrp="1"/>
          </p:cNvSpPr>
          <p:nvPr>
            <p:ph type="title"/>
          </p:nvPr>
        </p:nvSpPr>
        <p:spPr>
          <a:xfrm>
            <a:off x="335360" y="274638"/>
            <a:ext cx="11425269" cy="778098"/>
          </a:xfrm>
        </p:spPr>
        <p:txBody>
          <a:bodyPr anchor="ctr">
            <a:normAutofit/>
          </a:bodyPr>
          <a:lstStyle/>
          <a:p>
            <a:r>
              <a:rPr lang="en-IE" dirty="0"/>
              <a:t>Seven dimensions of job quality</a:t>
            </a:r>
            <a:endParaRPr lang="en-GB" dirty="0"/>
          </a:p>
        </p:txBody>
      </p:sp>
      <p:pic>
        <p:nvPicPr>
          <p:cNvPr id="4" name="Picture 3" descr="Diagram&#10;&#10;Description automatically generated">
            <a:extLst>
              <a:ext uri="{FF2B5EF4-FFF2-40B4-BE49-F238E27FC236}">
                <a16:creationId xmlns:a16="http://schemas.microsoft.com/office/drawing/2014/main" id="{92195799-CA9E-D768-B16E-66439D20DB80}"/>
              </a:ext>
            </a:extLst>
          </p:cNvPr>
          <p:cNvPicPr>
            <a:picLocks noChangeAspect="1"/>
          </p:cNvPicPr>
          <p:nvPr/>
        </p:nvPicPr>
        <p:blipFill>
          <a:blip r:embed="rId3"/>
          <a:stretch>
            <a:fillRect/>
          </a:stretch>
        </p:blipFill>
        <p:spPr>
          <a:xfrm>
            <a:off x="431371" y="1441100"/>
            <a:ext cx="11329259" cy="4191826"/>
          </a:xfrm>
          <a:prstGeom prst="rect">
            <a:avLst/>
          </a:prstGeom>
          <a:noFill/>
        </p:spPr>
      </p:pic>
    </p:spTree>
    <p:extLst>
      <p:ext uri="{BB962C8B-B14F-4D97-AF65-F5344CB8AC3E}">
        <p14:creationId xmlns:p14="http://schemas.microsoft.com/office/powerpoint/2010/main" val="11431567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C1C4B-4B27-42FC-A703-9C602F640DF7}"/>
              </a:ext>
            </a:extLst>
          </p:cNvPr>
          <p:cNvSpPr>
            <a:spLocks noGrp="1"/>
          </p:cNvSpPr>
          <p:nvPr>
            <p:ph type="title"/>
          </p:nvPr>
        </p:nvSpPr>
        <p:spPr>
          <a:xfrm>
            <a:off x="335360" y="274638"/>
            <a:ext cx="11425269" cy="778098"/>
          </a:xfrm>
        </p:spPr>
        <p:txBody>
          <a:bodyPr anchor="ctr">
            <a:normAutofit/>
          </a:bodyPr>
          <a:lstStyle/>
          <a:p>
            <a:pPr>
              <a:lnSpc>
                <a:spcPct val="90000"/>
              </a:lnSpc>
            </a:pPr>
            <a:r>
              <a:rPr lang="en-IE" sz="2700"/>
              <a:t>The European Working Conditions Telephone Survey - EWCTS</a:t>
            </a:r>
            <a:endParaRPr lang="en-GB" sz="2700"/>
          </a:p>
        </p:txBody>
      </p:sp>
      <p:sp>
        <p:nvSpPr>
          <p:cNvPr id="3" name="Content Placeholder 2">
            <a:extLst>
              <a:ext uri="{FF2B5EF4-FFF2-40B4-BE49-F238E27FC236}">
                <a16:creationId xmlns:a16="http://schemas.microsoft.com/office/drawing/2014/main" id="{A7A152E4-9AAB-4FFC-9FAD-1099415B7368}"/>
              </a:ext>
            </a:extLst>
          </p:cNvPr>
          <p:cNvSpPr>
            <a:spLocks noGrp="1"/>
          </p:cNvSpPr>
          <p:nvPr>
            <p:ph sz="half" idx="1"/>
          </p:nvPr>
        </p:nvSpPr>
        <p:spPr>
          <a:xfrm>
            <a:off x="609600" y="1600201"/>
            <a:ext cx="5384800" cy="4061048"/>
          </a:xfrm>
        </p:spPr>
        <p:txBody>
          <a:bodyPr vert="horz" lIns="91440" tIns="45720" rIns="91440" bIns="45720" rtlCol="0">
            <a:normAutofit/>
          </a:bodyPr>
          <a:lstStyle/>
          <a:p>
            <a:pPr>
              <a:lnSpc>
                <a:spcPct val="90000"/>
              </a:lnSpc>
            </a:pPr>
            <a:r>
              <a:rPr lang="en-IE" sz="2000" dirty="0"/>
              <a:t>Over 70,000 interviews in 36 countries, Feb. – Nov. 2021</a:t>
            </a:r>
          </a:p>
          <a:p>
            <a:pPr marL="0" indent="0">
              <a:lnSpc>
                <a:spcPct val="90000"/>
              </a:lnSpc>
              <a:buNone/>
            </a:pPr>
            <a:endParaRPr lang="en-IE" sz="2000" dirty="0"/>
          </a:p>
          <a:p>
            <a:pPr>
              <a:lnSpc>
                <a:spcPct val="90000"/>
              </a:lnSpc>
            </a:pPr>
            <a:r>
              <a:rPr lang="en-IE" sz="2000" dirty="0"/>
              <a:t>High quality, probability-based survey provides robust results; representative of the working population in Europe  </a:t>
            </a:r>
          </a:p>
          <a:p>
            <a:pPr marL="0" indent="0">
              <a:lnSpc>
                <a:spcPct val="90000"/>
              </a:lnSpc>
              <a:buNone/>
            </a:pPr>
            <a:endParaRPr lang="en-IE" sz="2000" dirty="0"/>
          </a:p>
          <a:p>
            <a:pPr>
              <a:lnSpc>
                <a:spcPct val="90000"/>
              </a:lnSpc>
            </a:pPr>
            <a:r>
              <a:rPr lang="en-IE" sz="2000" dirty="0"/>
              <a:t>Measures job quality and its different dimensions (OECD approach)</a:t>
            </a:r>
          </a:p>
          <a:p>
            <a:pPr>
              <a:lnSpc>
                <a:spcPct val="90000"/>
              </a:lnSpc>
            </a:pPr>
            <a:endParaRPr lang="en-IE" sz="2000" dirty="0"/>
          </a:p>
          <a:p>
            <a:pPr>
              <a:lnSpc>
                <a:spcPct val="90000"/>
              </a:lnSpc>
            </a:pPr>
            <a:r>
              <a:rPr lang="en-IE" sz="2000" dirty="0"/>
              <a:t>Snapshot of the situation in 2021 </a:t>
            </a:r>
          </a:p>
          <a:p>
            <a:pPr>
              <a:lnSpc>
                <a:spcPct val="90000"/>
              </a:lnSpc>
            </a:pPr>
            <a:endParaRPr lang="en-IE" sz="2000" dirty="0"/>
          </a:p>
          <a:p>
            <a:pPr>
              <a:lnSpc>
                <a:spcPct val="90000"/>
              </a:lnSpc>
            </a:pPr>
            <a:endParaRPr lang="en-IE" sz="2000" dirty="0"/>
          </a:p>
          <a:p>
            <a:pPr marL="0" indent="0">
              <a:lnSpc>
                <a:spcPct val="90000"/>
              </a:lnSpc>
              <a:buNone/>
            </a:pPr>
            <a:endParaRPr lang="en-IE" sz="2000" dirty="0"/>
          </a:p>
        </p:txBody>
      </p:sp>
      <p:pic>
        <p:nvPicPr>
          <p:cNvPr id="6" name="Content Placeholder 5">
            <a:extLst>
              <a:ext uri="{FF2B5EF4-FFF2-40B4-BE49-F238E27FC236}">
                <a16:creationId xmlns:a16="http://schemas.microsoft.com/office/drawing/2014/main" id="{B2DEB967-882B-24B5-06E0-1CC0708E0B3C}"/>
              </a:ext>
            </a:extLst>
          </p:cNvPr>
          <p:cNvPicPr>
            <a:picLocks noGrp="1" noChangeAspect="1"/>
          </p:cNvPicPr>
          <p:nvPr>
            <p:ph sz="half" idx="2"/>
          </p:nvPr>
        </p:nvPicPr>
        <p:blipFill>
          <a:blip r:embed="rId3"/>
          <a:stretch>
            <a:fillRect/>
          </a:stretch>
        </p:blipFill>
        <p:spPr>
          <a:xfrm>
            <a:off x="7458481" y="1600201"/>
            <a:ext cx="2863038" cy="4061048"/>
          </a:xfrm>
          <a:noFill/>
        </p:spPr>
      </p:pic>
    </p:spTree>
    <p:extLst>
      <p:ext uri="{BB962C8B-B14F-4D97-AF65-F5344CB8AC3E}">
        <p14:creationId xmlns:p14="http://schemas.microsoft.com/office/powerpoint/2010/main" val="1328629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334E066-43DB-ACE3-3F5C-57C2FC8B2453}"/>
              </a:ext>
            </a:extLst>
          </p:cNvPr>
          <p:cNvSpPr>
            <a:spLocks noGrp="1"/>
          </p:cNvSpPr>
          <p:nvPr>
            <p:ph type="title"/>
          </p:nvPr>
        </p:nvSpPr>
        <p:spPr>
          <a:xfrm>
            <a:off x="335360" y="274638"/>
            <a:ext cx="11425269" cy="778098"/>
          </a:xfrm>
        </p:spPr>
        <p:txBody>
          <a:bodyPr>
            <a:normAutofit fontScale="90000"/>
          </a:bodyPr>
          <a:lstStyle/>
          <a:p>
            <a:r>
              <a:rPr lang="en-GB" dirty="0"/>
              <a:t>Dimensions of job quality and corresponding job demands and job resources</a:t>
            </a:r>
            <a:endParaRPr lang="en-US" dirty="0"/>
          </a:p>
        </p:txBody>
      </p:sp>
      <p:pic>
        <p:nvPicPr>
          <p:cNvPr id="3" name="Picture 2">
            <a:extLst>
              <a:ext uri="{FF2B5EF4-FFF2-40B4-BE49-F238E27FC236}">
                <a16:creationId xmlns:a16="http://schemas.microsoft.com/office/drawing/2014/main" id="{63F1276C-23A3-8613-AE9F-1AE6E3FFA42D}"/>
              </a:ext>
            </a:extLst>
          </p:cNvPr>
          <p:cNvPicPr>
            <a:picLocks noChangeAspect="1"/>
          </p:cNvPicPr>
          <p:nvPr/>
        </p:nvPicPr>
        <p:blipFill>
          <a:blip r:embed="rId3"/>
          <a:stretch>
            <a:fillRect/>
          </a:stretch>
        </p:blipFill>
        <p:spPr>
          <a:xfrm>
            <a:off x="647319" y="1388317"/>
            <a:ext cx="10801350" cy="4305300"/>
          </a:xfrm>
          <a:prstGeom prst="rect">
            <a:avLst/>
          </a:prstGeom>
        </p:spPr>
      </p:pic>
      <p:sp>
        <p:nvSpPr>
          <p:cNvPr id="2" name="Rectangle 1">
            <a:extLst>
              <a:ext uri="{FF2B5EF4-FFF2-40B4-BE49-F238E27FC236}">
                <a16:creationId xmlns:a16="http://schemas.microsoft.com/office/drawing/2014/main" id="{522E1863-0F51-339F-24ED-2D80F0FF96AB}"/>
              </a:ext>
            </a:extLst>
          </p:cNvPr>
          <p:cNvSpPr/>
          <p:nvPr/>
        </p:nvSpPr>
        <p:spPr>
          <a:xfrm>
            <a:off x="647319" y="1388317"/>
            <a:ext cx="3018670" cy="422391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4" name="Rectangle 3">
            <a:extLst>
              <a:ext uri="{FF2B5EF4-FFF2-40B4-BE49-F238E27FC236}">
                <a16:creationId xmlns:a16="http://schemas.microsoft.com/office/drawing/2014/main" id="{EDD99677-BA78-AAF5-5B2E-2994C10E6997}"/>
              </a:ext>
            </a:extLst>
          </p:cNvPr>
          <p:cNvSpPr/>
          <p:nvPr/>
        </p:nvSpPr>
        <p:spPr>
          <a:xfrm>
            <a:off x="3733101" y="1388317"/>
            <a:ext cx="7625593" cy="49081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1720334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C83566-4D18-63A1-C5FD-606C46E8AB40}"/>
              </a:ext>
            </a:extLst>
          </p:cNvPr>
          <p:cNvSpPr>
            <a:spLocks noGrp="1"/>
          </p:cNvSpPr>
          <p:nvPr>
            <p:ph type="title"/>
          </p:nvPr>
        </p:nvSpPr>
        <p:spPr>
          <a:xfrm>
            <a:off x="335360" y="274638"/>
            <a:ext cx="11425269" cy="778098"/>
          </a:xfrm>
        </p:spPr>
        <p:txBody>
          <a:bodyPr anchor="ctr">
            <a:normAutofit/>
          </a:bodyPr>
          <a:lstStyle/>
          <a:p>
            <a:pPr>
              <a:lnSpc>
                <a:spcPct val="90000"/>
              </a:lnSpc>
            </a:pPr>
            <a:r>
              <a:rPr lang="en-IE" sz="2500"/>
              <a:t>Calculating job quality – examining the balance between job demands and job resources</a:t>
            </a:r>
            <a:endParaRPr lang="en-GB" sz="2500"/>
          </a:p>
        </p:txBody>
      </p:sp>
      <p:pic>
        <p:nvPicPr>
          <p:cNvPr id="7" name="Picture 6">
            <a:extLst>
              <a:ext uri="{FF2B5EF4-FFF2-40B4-BE49-F238E27FC236}">
                <a16:creationId xmlns:a16="http://schemas.microsoft.com/office/drawing/2014/main" id="{7882B73A-476F-CE3E-236C-9D58FB53A2D4}"/>
              </a:ext>
            </a:extLst>
          </p:cNvPr>
          <p:cNvPicPr>
            <a:picLocks noChangeAspect="1"/>
          </p:cNvPicPr>
          <p:nvPr/>
        </p:nvPicPr>
        <p:blipFill>
          <a:blip r:embed="rId3"/>
          <a:stretch>
            <a:fillRect/>
          </a:stretch>
        </p:blipFill>
        <p:spPr>
          <a:xfrm>
            <a:off x="664955" y="1600201"/>
            <a:ext cx="5274089" cy="4061048"/>
          </a:xfrm>
          <a:prstGeom prst="rect">
            <a:avLst/>
          </a:prstGeom>
          <a:noFill/>
        </p:spPr>
      </p:pic>
      <p:sp>
        <p:nvSpPr>
          <p:cNvPr id="3" name="Content Placeholder 2">
            <a:extLst>
              <a:ext uri="{FF2B5EF4-FFF2-40B4-BE49-F238E27FC236}">
                <a16:creationId xmlns:a16="http://schemas.microsoft.com/office/drawing/2014/main" id="{C2E396FE-AAE8-348C-B661-24FACCCA284C}"/>
              </a:ext>
            </a:extLst>
          </p:cNvPr>
          <p:cNvSpPr>
            <a:spLocks noGrp="1"/>
          </p:cNvSpPr>
          <p:nvPr>
            <p:ph sz="half" idx="2"/>
          </p:nvPr>
        </p:nvSpPr>
        <p:spPr>
          <a:xfrm>
            <a:off x="6197600" y="1600201"/>
            <a:ext cx="5384800" cy="4061048"/>
          </a:xfrm>
        </p:spPr>
        <p:txBody>
          <a:bodyPr>
            <a:normAutofit/>
          </a:bodyPr>
          <a:lstStyle/>
          <a:p>
            <a:pPr>
              <a:lnSpc>
                <a:spcPct val="90000"/>
              </a:lnSpc>
            </a:pPr>
            <a:r>
              <a:rPr lang="en-IE" sz="2200" dirty="0"/>
              <a:t>Compare individual exposure to demands and resources</a:t>
            </a:r>
          </a:p>
          <a:p>
            <a:pPr>
              <a:lnSpc>
                <a:spcPct val="90000"/>
              </a:lnSpc>
            </a:pPr>
            <a:r>
              <a:rPr lang="en-IE" sz="2200" dirty="0"/>
              <a:t>More job demands than job resources = ‘job strain’</a:t>
            </a:r>
          </a:p>
          <a:p>
            <a:pPr>
              <a:lnSpc>
                <a:spcPct val="90000"/>
              </a:lnSpc>
            </a:pPr>
            <a:r>
              <a:rPr lang="en-IE" sz="2200" dirty="0"/>
              <a:t>Jobs are grouped into six levels</a:t>
            </a:r>
          </a:p>
          <a:p>
            <a:pPr lvl="1">
              <a:lnSpc>
                <a:spcPct val="90000"/>
              </a:lnSpc>
            </a:pPr>
            <a:r>
              <a:rPr lang="en-IE" sz="2200" dirty="0"/>
              <a:t>Extremely strained </a:t>
            </a:r>
          </a:p>
          <a:p>
            <a:pPr lvl="1">
              <a:lnSpc>
                <a:spcPct val="90000"/>
              </a:lnSpc>
            </a:pPr>
            <a:r>
              <a:rPr lang="en-IE" sz="2200" dirty="0"/>
              <a:t>Highly strained</a:t>
            </a:r>
          </a:p>
          <a:p>
            <a:pPr lvl="1">
              <a:lnSpc>
                <a:spcPct val="90000"/>
              </a:lnSpc>
            </a:pPr>
            <a:r>
              <a:rPr lang="en-IE" sz="2200" dirty="0"/>
              <a:t>Moderately strained</a:t>
            </a:r>
          </a:p>
          <a:p>
            <a:pPr lvl="1">
              <a:lnSpc>
                <a:spcPct val="90000"/>
              </a:lnSpc>
            </a:pPr>
            <a:r>
              <a:rPr lang="en-IE" sz="2200" dirty="0"/>
              <a:t>Poorly resourced</a:t>
            </a:r>
          </a:p>
          <a:p>
            <a:pPr lvl="1">
              <a:lnSpc>
                <a:spcPct val="90000"/>
              </a:lnSpc>
            </a:pPr>
            <a:r>
              <a:rPr lang="en-IE" sz="2200" dirty="0"/>
              <a:t>Moderately resourced</a:t>
            </a:r>
          </a:p>
          <a:p>
            <a:pPr lvl="1">
              <a:lnSpc>
                <a:spcPct val="90000"/>
              </a:lnSpc>
            </a:pPr>
            <a:r>
              <a:rPr lang="en-IE" sz="2200" dirty="0"/>
              <a:t>Highly resourced</a:t>
            </a:r>
          </a:p>
          <a:p>
            <a:pPr marL="457200" lvl="1" indent="0">
              <a:lnSpc>
                <a:spcPct val="90000"/>
              </a:lnSpc>
              <a:buNone/>
            </a:pPr>
            <a:endParaRPr lang="en-IE" sz="2200" dirty="0"/>
          </a:p>
          <a:p>
            <a:pPr lvl="1">
              <a:lnSpc>
                <a:spcPct val="90000"/>
              </a:lnSpc>
            </a:pPr>
            <a:endParaRPr lang="en-GB" sz="2200" dirty="0"/>
          </a:p>
        </p:txBody>
      </p:sp>
    </p:spTree>
    <p:extLst>
      <p:ext uri="{BB962C8B-B14F-4D97-AF65-F5344CB8AC3E}">
        <p14:creationId xmlns:p14="http://schemas.microsoft.com/office/powerpoint/2010/main" val="19862965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9B6954DD-3A5D-CBF8-7974-4B06C58352DD}"/>
              </a:ext>
            </a:extLst>
          </p:cNvPr>
          <p:cNvSpPr>
            <a:spLocks noGrp="1"/>
          </p:cNvSpPr>
          <p:nvPr>
            <p:ph type="title"/>
          </p:nvPr>
        </p:nvSpPr>
        <p:spPr>
          <a:xfrm>
            <a:off x="335360" y="274638"/>
            <a:ext cx="11425269" cy="778098"/>
          </a:xfrm>
        </p:spPr>
        <p:txBody>
          <a:bodyPr vert="horz" lIns="91440" tIns="45720" rIns="91440" bIns="45720" rtlCol="0" anchor="ctr">
            <a:normAutofit/>
          </a:bodyPr>
          <a:lstStyle/>
          <a:p>
            <a:r>
              <a:rPr lang="en-US" dirty="0"/>
              <a:t>Distribution of job quality, EU 27 (%)</a:t>
            </a:r>
          </a:p>
        </p:txBody>
      </p:sp>
      <p:graphicFrame>
        <p:nvGraphicFramePr>
          <p:cNvPr id="6" name="Chart 5">
            <a:extLst>
              <a:ext uri="{FF2B5EF4-FFF2-40B4-BE49-F238E27FC236}">
                <a16:creationId xmlns:a16="http://schemas.microsoft.com/office/drawing/2014/main" id="{CBC657EB-E70E-3726-D1B9-0811EDA46140}"/>
              </a:ext>
            </a:extLst>
          </p:cNvPr>
          <p:cNvGraphicFramePr>
            <a:graphicFrameLocks/>
          </p:cNvGraphicFramePr>
          <p:nvPr/>
        </p:nvGraphicFramePr>
        <p:xfrm>
          <a:off x="609600" y="1600201"/>
          <a:ext cx="8885274" cy="4061048"/>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8606FB5B-C5B7-164E-0164-E0E7DAEB5D9F}"/>
              </a:ext>
            </a:extLst>
          </p:cNvPr>
          <p:cNvSpPr txBox="1"/>
          <p:nvPr/>
        </p:nvSpPr>
        <p:spPr>
          <a:xfrm>
            <a:off x="325933" y="6242311"/>
            <a:ext cx="3906702" cy="338554"/>
          </a:xfrm>
          <a:prstGeom prst="rect">
            <a:avLst/>
          </a:prstGeom>
          <a:noFill/>
        </p:spPr>
        <p:txBody>
          <a:bodyPr wrap="square" rtlCol="0">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143058"/>
                </a:solidFill>
                <a:effectLst/>
                <a:uLnTx/>
                <a:uFillTx/>
                <a:latin typeface="Arial"/>
                <a:ea typeface="Times New Roman" panose="02020603050405020304" pitchFamily="18" charset="0"/>
                <a:cs typeface="+mn-cs"/>
              </a:rPr>
              <a:t>Source: EWCTS 2021</a:t>
            </a:r>
            <a:endParaRPr kumimoji="0" lang="en-IE" sz="1600" b="0" i="0" u="none" strike="noStrike" kern="1200" cap="none" spc="0" normalizeH="0" baseline="0" noProof="0" dirty="0">
              <a:ln>
                <a:noFill/>
              </a:ln>
              <a:solidFill>
                <a:srgbClr val="143058"/>
              </a:solidFill>
              <a:effectLst/>
              <a:uLnTx/>
              <a:uFillTx/>
              <a:latin typeface="Arial"/>
              <a:ea typeface="Times New Roman" panose="02020603050405020304" pitchFamily="18" charset="0"/>
              <a:cs typeface="+mn-cs"/>
            </a:endParaRPr>
          </a:p>
        </p:txBody>
      </p:sp>
    </p:spTree>
    <p:extLst>
      <p:ext uri="{BB962C8B-B14F-4D97-AF65-F5344CB8AC3E}">
        <p14:creationId xmlns:p14="http://schemas.microsoft.com/office/powerpoint/2010/main" val="40191590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FE5F9-5574-48E0-BC4C-1D02EF814D02}"/>
              </a:ext>
            </a:extLst>
          </p:cNvPr>
          <p:cNvSpPr>
            <a:spLocks noGrp="1"/>
          </p:cNvSpPr>
          <p:nvPr>
            <p:ph type="title"/>
          </p:nvPr>
        </p:nvSpPr>
        <p:spPr/>
        <p:txBody>
          <a:bodyPr/>
          <a:lstStyle/>
          <a:p>
            <a:r>
              <a:rPr lang="en-GB" dirty="0"/>
              <a:t>Job quality and well-being </a:t>
            </a:r>
            <a:endParaRPr lang="en-IE" dirty="0"/>
          </a:p>
        </p:txBody>
      </p:sp>
      <p:sp>
        <p:nvSpPr>
          <p:cNvPr id="3" name="Content Placeholder 2">
            <a:extLst>
              <a:ext uri="{FF2B5EF4-FFF2-40B4-BE49-F238E27FC236}">
                <a16:creationId xmlns:a16="http://schemas.microsoft.com/office/drawing/2014/main" id="{9343109E-0AFD-4F8D-A201-9A23AC0E5EE3}"/>
              </a:ext>
            </a:extLst>
          </p:cNvPr>
          <p:cNvSpPr>
            <a:spLocks noGrp="1"/>
          </p:cNvSpPr>
          <p:nvPr>
            <p:ph sz="half" idx="2"/>
          </p:nvPr>
        </p:nvSpPr>
        <p:spPr/>
        <p:txBody>
          <a:bodyPr/>
          <a:lstStyle/>
          <a:p>
            <a:pPr marL="0" indent="0">
              <a:buNone/>
            </a:pPr>
            <a:r>
              <a:rPr lang="en-GB" dirty="0"/>
              <a:t>Positive association of job quality with</a:t>
            </a:r>
          </a:p>
          <a:p>
            <a:pPr>
              <a:buFontTx/>
              <a:buChar char="-"/>
            </a:pPr>
            <a:r>
              <a:rPr lang="en-GB" dirty="0"/>
              <a:t>Health and well-being</a:t>
            </a:r>
          </a:p>
          <a:p>
            <a:pPr>
              <a:buFontTx/>
              <a:buChar char="-"/>
            </a:pPr>
            <a:r>
              <a:rPr lang="en-GB" dirty="0"/>
              <a:t>Engagement, trust and cooperation</a:t>
            </a:r>
          </a:p>
          <a:p>
            <a:pPr>
              <a:buFontTx/>
              <a:buChar char="-"/>
            </a:pPr>
            <a:r>
              <a:rPr lang="en-GB" dirty="0"/>
              <a:t>Making ends meet </a:t>
            </a:r>
          </a:p>
          <a:p>
            <a:pPr>
              <a:buFontTx/>
              <a:buChar char="-"/>
            </a:pPr>
            <a:r>
              <a:rPr lang="en-GB" dirty="0"/>
              <a:t>Work life balance </a:t>
            </a:r>
          </a:p>
          <a:p>
            <a:pPr>
              <a:buFontTx/>
              <a:buChar char="-"/>
            </a:pPr>
            <a:endParaRPr lang="en-GB" dirty="0"/>
          </a:p>
          <a:p>
            <a:pPr>
              <a:buFontTx/>
              <a:buChar char="-"/>
            </a:pPr>
            <a:endParaRPr lang="en-IE" dirty="0"/>
          </a:p>
        </p:txBody>
      </p:sp>
      <p:pic>
        <p:nvPicPr>
          <p:cNvPr id="9" name="Content Placeholder 8">
            <a:extLst>
              <a:ext uri="{FF2B5EF4-FFF2-40B4-BE49-F238E27FC236}">
                <a16:creationId xmlns:a16="http://schemas.microsoft.com/office/drawing/2014/main" id="{CF93FD05-9902-45B4-8FD9-085E46E4645E}"/>
              </a:ext>
            </a:extLst>
          </p:cNvPr>
          <p:cNvPicPr>
            <a:picLocks noGrp="1" noChangeAspect="1"/>
          </p:cNvPicPr>
          <p:nvPr>
            <p:ph sz="half" idx="1"/>
          </p:nvPr>
        </p:nvPicPr>
        <p:blipFill>
          <a:blip r:embed="rId3"/>
          <a:stretch>
            <a:fillRect/>
          </a:stretch>
        </p:blipFill>
        <p:spPr>
          <a:xfrm>
            <a:off x="481519" y="1306286"/>
            <a:ext cx="5526460" cy="4588006"/>
          </a:xfrm>
          <a:prstGeom prst="rect">
            <a:avLst/>
          </a:prstGeom>
        </p:spPr>
      </p:pic>
      <p:sp>
        <p:nvSpPr>
          <p:cNvPr id="4" name="Rectangle 3">
            <a:extLst>
              <a:ext uri="{FF2B5EF4-FFF2-40B4-BE49-F238E27FC236}">
                <a16:creationId xmlns:a16="http://schemas.microsoft.com/office/drawing/2014/main" id="{62B1FF77-CB96-873B-0A89-3380C6742370}"/>
              </a:ext>
            </a:extLst>
          </p:cNvPr>
          <p:cNvSpPr/>
          <p:nvPr/>
        </p:nvSpPr>
        <p:spPr>
          <a:xfrm>
            <a:off x="1035698" y="1343610"/>
            <a:ext cx="4236098" cy="293915"/>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1970152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1D05F6-7192-47F3-9046-F2212F414D18}"/>
              </a:ext>
            </a:extLst>
          </p:cNvPr>
          <p:cNvSpPr>
            <a:spLocks noGrp="1"/>
          </p:cNvSpPr>
          <p:nvPr>
            <p:ph type="title"/>
          </p:nvPr>
        </p:nvSpPr>
        <p:spPr/>
        <p:txBody>
          <a:bodyPr/>
          <a:lstStyle/>
          <a:p>
            <a:r>
              <a:rPr lang="en-IE"/>
              <a:t>Eurofound 2021-2024</a:t>
            </a:r>
            <a:endParaRPr lang="en-GB"/>
          </a:p>
        </p:txBody>
      </p:sp>
      <p:graphicFrame>
        <p:nvGraphicFramePr>
          <p:cNvPr id="4" name="Content Placeholder 3">
            <a:extLst>
              <a:ext uri="{FF2B5EF4-FFF2-40B4-BE49-F238E27FC236}">
                <a16:creationId xmlns:a16="http://schemas.microsoft.com/office/drawing/2014/main" id="{202BF057-42D9-4A87-98BF-784F3FADBB57}"/>
              </a:ext>
            </a:extLst>
          </p:cNvPr>
          <p:cNvGraphicFramePr>
            <a:graphicFrameLocks noGrp="1"/>
          </p:cNvGraphicFramePr>
          <p:nvPr>
            <p:ph idx="1"/>
            <p:extLst>
              <p:ext uri="{D42A27DB-BD31-4B8C-83A1-F6EECF244321}">
                <p14:modId xmlns:p14="http://schemas.microsoft.com/office/powerpoint/2010/main" val="2742769881"/>
              </p:ext>
            </p:extLst>
          </p:nvPr>
        </p:nvGraphicFramePr>
        <p:xfrm>
          <a:off x="431800" y="1341438"/>
          <a:ext cx="11328400" cy="43926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730248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A90974-EAAE-C0EA-2BC3-A5D13A74CA05}"/>
              </a:ext>
            </a:extLst>
          </p:cNvPr>
          <p:cNvSpPr>
            <a:spLocks noGrp="1"/>
          </p:cNvSpPr>
          <p:nvPr>
            <p:ph type="title"/>
          </p:nvPr>
        </p:nvSpPr>
        <p:spPr>
          <a:xfrm>
            <a:off x="335360" y="48135"/>
            <a:ext cx="11425269" cy="778098"/>
          </a:xfrm>
        </p:spPr>
        <p:txBody>
          <a:bodyPr>
            <a:noAutofit/>
          </a:bodyPr>
          <a:lstStyle/>
          <a:p>
            <a:r>
              <a:rPr lang="en-GB" sz="2400" dirty="0"/>
              <a:t>Job quality index, EU Member States and other European countries (%)</a:t>
            </a:r>
          </a:p>
        </p:txBody>
      </p:sp>
      <p:pic>
        <p:nvPicPr>
          <p:cNvPr id="4" name="Picture 3">
            <a:extLst>
              <a:ext uri="{FF2B5EF4-FFF2-40B4-BE49-F238E27FC236}">
                <a16:creationId xmlns:a16="http://schemas.microsoft.com/office/drawing/2014/main" id="{75D3BD7D-0F2A-7BCD-773A-9CCBE8D169FA}"/>
              </a:ext>
            </a:extLst>
          </p:cNvPr>
          <p:cNvPicPr>
            <a:picLocks noChangeAspect="1"/>
          </p:cNvPicPr>
          <p:nvPr/>
        </p:nvPicPr>
        <p:blipFill>
          <a:blip r:embed="rId2"/>
          <a:stretch>
            <a:fillRect/>
          </a:stretch>
        </p:blipFill>
        <p:spPr>
          <a:xfrm>
            <a:off x="2227887" y="710976"/>
            <a:ext cx="6107345" cy="5436048"/>
          </a:xfrm>
          <a:prstGeom prst="rect">
            <a:avLst/>
          </a:prstGeom>
        </p:spPr>
      </p:pic>
      <p:cxnSp>
        <p:nvCxnSpPr>
          <p:cNvPr id="6" name="Straight Connector 5">
            <a:extLst>
              <a:ext uri="{FF2B5EF4-FFF2-40B4-BE49-F238E27FC236}">
                <a16:creationId xmlns:a16="http://schemas.microsoft.com/office/drawing/2014/main" id="{F960A79A-D5AF-D505-C702-38E49C88DFB7}"/>
              </a:ext>
            </a:extLst>
          </p:cNvPr>
          <p:cNvCxnSpPr>
            <a:cxnSpLocks/>
          </p:cNvCxnSpPr>
          <p:nvPr/>
        </p:nvCxnSpPr>
        <p:spPr>
          <a:xfrm>
            <a:off x="5112233" y="826233"/>
            <a:ext cx="78472" cy="5085817"/>
          </a:xfrm>
          <a:prstGeom prst="line">
            <a:avLst/>
          </a:prstGeom>
          <a:ln w="28575">
            <a:solidFill>
              <a:schemeClr val="accent6">
                <a:lumMod val="1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FF23E90-53B1-D071-4001-7A0DFE89A6D6}"/>
              </a:ext>
            </a:extLst>
          </p:cNvPr>
          <p:cNvCxnSpPr>
            <a:cxnSpLocks/>
          </p:cNvCxnSpPr>
          <p:nvPr/>
        </p:nvCxnSpPr>
        <p:spPr>
          <a:xfrm>
            <a:off x="7189663" y="791623"/>
            <a:ext cx="76200" cy="4970560"/>
          </a:xfrm>
          <a:prstGeom prst="line">
            <a:avLst/>
          </a:prstGeom>
          <a:ln w="28575">
            <a:solidFill>
              <a:schemeClr val="accent6">
                <a:lumMod val="10000"/>
              </a:schemeClr>
            </a:solidFill>
          </a:ln>
        </p:spPr>
        <p:style>
          <a:lnRef idx="1">
            <a:schemeClr val="accent1"/>
          </a:lnRef>
          <a:fillRef idx="0">
            <a:schemeClr val="accent1"/>
          </a:fillRef>
          <a:effectRef idx="0">
            <a:schemeClr val="accent1"/>
          </a:effectRef>
          <a:fontRef idx="minor">
            <a:schemeClr val="tx1"/>
          </a:fontRef>
        </p:style>
      </p:cxnSp>
      <p:sp>
        <p:nvSpPr>
          <p:cNvPr id="16" name="Arrow: Right 15">
            <a:extLst>
              <a:ext uri="{FF2B5EF4-FFF2-40B4-BE49-F238E27FC236}">
                <a16:creationId xmlns:a16="http://schemas.microsoft.com/office/drawing/2014/main" id="{BA1F9701-195B-A646-AE83-55B8DB18999A}"/>
              </a:ext>
            </a:extLst>
          </p:cNvPr>
          <p:cNvSpPr/>
          <p:nvPr/>
        </p:nvSpPr>
        <p:spPr>
          <a:xfrm>
            <a:off x="1686836" y="4622334"/>
            <a:ext cx="1191237" cy="142613"/>
          </a:xfrm>
          <a:prstGeom prs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32707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3C5ADB-6FC6-430B-B814-38D950174B44}"/>
              </a:ext>
            </a:extLst>
          </p:cNvPr>
          <p:cNvSpPr>
            <a:spLocks noGrp="1"/>
          </p:cNvSpPr>
          <p:nvPr>
            <p:ph type="title"/>
          </p:nvPr>
        </p:nvSpPr>
        <p:spPr>
          <a:xfrm>
            <a:off x="609600" y="274638"/>
            <a:ext cx="11151029" cy="778098"/>
          </a:xfrm>
        </p:spPr>
        <p:txBody>
          <a:bodyPr anchor="ctr">
            <a:normAutofit/>
          </a:bodyPr>
          <a:lstStyle/>
          <a:p>
            <a:r>
              <a:rPr lang="en-IE" dirty="0"/>
              <a:t>Keep informed</a:t>
            </a:r>
            <a:endParaRPr lang="en-GB" dirty="0"/>
          </a:p>
        </p:txBody>
      </p:sp>
      <p:sp>
        <p:nvSpPr>
          <p:cNvPr id="3" name="Content Placeholder 2">
            <a:extLst>
              <a:ext uri="{FF2B5EF4-FFF2-40B4-BE49-F238E27FC236}">
                <a16:creationId xmlns:a16="http://schemas.microsoft.com/office/drawing/2014/main" id="{27BCF441-E7DD-4D2D-8AE0-1812096405D0}"/>
              </a:ext>
            </a:extLst>
          </p:cNvPr>
          <p:cNvSpPr>
            <a:spLocks noGrp="1"/>
          </p:cNvSpPr>
          <p:nvPr>
            <p:ph sz="half" idx="1"/>
          </p:nvPr>
        </p:nvSpPr>
        <p:spPr>
          <a:xfrm>
            <a:off x="609600" y="1600201"/>
            <a:ext cx="5384800" cy="4061048"/>
          </a:xfrm>
        </p:spPr>
        <p:txBody>
          <a:bodyPr>
            <a:normAutofit/>
          </a:bodyPr>
          <a:lstStyle/>
          <a:p>
            <a:pPr marL="0" indent="0">
              <a:buNone/>
            </a:pPr>
            <a:r>
              <a:rPr lang="en-IE" dirty="0"/>
              <a:t>Sign up for: </a:t>
            </a:r>
            <a:r>
              <a:rPr lang="en-IE" dirty="0">
                <a:hlinkClick r:id="rId3"/>
              </a:rPr>
              <a:t>Eurofound’s corporate monthly newsletter</a:t>
            </a:r>
            <a:endParaRPr lang="en-IE" dirty="0"/>
          </a:p>
          <a:p>
            <a:pPr marL="0" indent="0">
              <a:buNone/>
            </a:pPr>
            <a:endParaRPr lang="en-IE" dirty="0"/>
          </a:p>
          <a:p>
            <a:pPr marL="0" indent="0">
              <a:buNone/>
            </a:pPr>
            <a:r>
              <a:rPr lang="en-IE"/>
              <a:t>Visit our website: </a:t>
            </a:r>
            <a:r>
              <a:rPr lang="en-IE">
                <a:hlinkClick r:id="rId4"/>
              </a:rPr>
              <a:t>www.eurofound</a:t>
            </a:r>
            <a:r>
              <a:rPr lang="en-IE" dirty="0">
                <a:hlinkClick r:id="rId4"/>
              </a:rPr>
              <a:t>.europa</a:t>
            </a:r>
            <a:r>
              <a:rPr lang="en-IE">
                <a:hlinkClick r:id="rId4"/>
              </a:rPr>
              <a:t>.eu</a:t>
            </a:r>
            <a:endParaRPr lang="en-IE"/>
          </a:p>
          <a:p>
            <a:pPr marL="0" indent="0">
              <a:buNone/>
            </a:pPr>
            <a:endParaRPr lang="en-IE" dirty="0"/>
          </a:p>
          <a:p>
            <a:pPr marL="0" indent="0">
              <a:buNone/>
            </a:pPr>
            <a:endParaRPr lang="en-IE" dirty="0"/>
          </a:p>
        </p:txBody>
      </p:sp>
      <p:pic>
        <p:nvPicPr>
          <p:cNvPr id="4" name="Picture 3">
            <a:extLst>
              <a:ext uri="{FF2B5EF4-FFF2-40B4-BE49-F238E27FC236}">
                <a16:creationId xmlns:a16="http://schemas.microsoft.com/office/drawing/2014/main" id="{27445CAD-4A87-4FB5-AB1D-1B9952668CB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1244" t="40625" r="43440" b="30069"/>
          <a:stretch/>
        </p:blipFill>
        <p:spPr bwMode="auto">
          <a:xfrm>
            <a:off x="6197600" y="1877559"/>
            <a:ext cx="5384800" cy="3506332"/>
          </a:xfrm>
          <a:prstGeom prst="rect">
            <a:avLst/>
          </a:prstGeom>
          <a:solidFill>
            <a:schemeClr val="accent1"/>
          </a:solidFill>
          <a:ln>
            <a:noFill/>
          </a:ln>
          <a:extLs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679890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64BC8D7-9D9C-4C79-8AFC-EB62EA28AFB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9766" b="20301"/>
          <a:stretch/>
        </p:blipFill>
        <p:spPr>
          <a:xfrm flipH="1">
            <a:off x="2337576" y="152635"/>
            <a:ext cx="7056784" cy="5984487"/>
          </a:xfrm>
          <a:prstGeom prst="rect">
            <a:avLst/>
          </a:prstGeom>
        </p:spPr>
      </p:pic>
      <p:pic>
        <p:nvPicPr>
          <p:cNvPr id="6" name="Picture 5">
            <a:extLst>
              <a:ext uri="{FF2B5EF4-FFF2-40B4-BE49-F238E27FC236}">
                <a16:creationId xmlns:a16="http://schemas.microsoft.com/office/drawing/2014/main" id="{E1879F38-B1CA-4CD8-AF22-F58728867E9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9766" b="20301"/>
          <a:stretch/>
        </p:blipFill>
        <p:spPr>
          <a:xfrm>
            <a:off x="2567608" y="152636"/>
            <a:ext cx="7056784" cy="5984487"/>
          </a:xfrm>
          <a:prstGeom prst="rect">
            <a:avLst/>
          </a:prstGeom>
        </p:spPr>
      </p:pic>
      <p:sp>
        <p:nvSpPr>
          <p:cNvPr id="7" name="Title 3">
            <a:extLst>
              <a:ext uri="{FF2B5EF4-FFF2-40B4-BE49-F238E27FC236}">
                <a16:creationId xmlns:a16="http://schemas.microsoft.com/office/drawing/2014/main" id="{A7925E7F-DAE5-4A40-9073-0CFF250C3D10}"/>
              </a:ext>
            </a:extLst>
          </p:cNvPr>
          <p:cNvSpPr txBox="1">
            <a:spLocks/>
          </p:cNvSpPr>
          <p:nvPr/>
        </p:nvSpPr>
        <p:spPr>
          <a:xfrm>
            <a:off x="4511568" y="1484784"/>
            <a:ext cx="2952328" cy="3564396"/>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200" b="1"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IE" sz="3600" b="1" i="0" u="none" strike="noStrike" kern="1200" cap="none" spc="0" normalizeH="0" baseline="0" noProof="0">
                <a:ln>
                  <a:noFill/>
                </a:ln>
                <a:solidFill>
                  <a:srgbClr val="02489A"/>
                </a:solidFill>
                <a:effectLst/>
                <a:uLnTx/>
                <a:uFillTx/>
                <a:latin typeface="Arial"/>
                <a:ea typeface="+mj-ea"/>
                <a:cs typeface="+mj-cs"/>
              </a:rPr>
              <a:t>Thank you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IE" sz="3600" b="1" i="0" u="none" strike="noStrike" kern="1200" cap="none" spc="0" normalizeH="0" baseline="0" noProof="0">
                <a:ln>
                  <a:noFill/>
                </a:ln>
                <a:solidFill>
                  <a:srgbClr val="02489A"/>
                </a:solidFill>
                <a:effectLst/>
                <a:uLnTx/>
                <a:uFillTx/>
                <a:latin typeface="Arial"/>
                <a:ea typeface="+mj-ea"/>
                <a:cs typeface="+mj-cs"/>
              </a:rPr>
              <a:t>for your attention</a:t>
            </a:r>
          </a:p>
        </p:txBody>
      </p:sp>
      <p:sp>
        <p:nvSpPr>
          <p:cNvPr id="2" name="TextBox 1">
            <a:extLst>
              <a:ext uri="{FF2B5EF4-FFF2-40B4-BE49-F238E27FC236}">
                <a16:creationId xmlns:a16="http://schemas.microsoft.com/office/drawing/2014/main" id="{A8DD1BBC-33CF-4687-A4D2-D37CAD28A1A2}"/>
              </a:ext>
            </a:extLst>
          </p:cNvPr>
          <p:cNvSpPr txBox="1"/>
          <p:nvPr/>
        </p:nvSpPr>
        <p:spPr>
          <a:xfrm>
            <a:off x="2858562" y="4520720"/>
            <a:ext cx="625834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2400" b="0" i="0" u="none" strike="noStrike" kern="1200" cap="none" spc="0" normalizeH="0" baseline="0" noProof="0" dirty="0">
                <a:ln>
                  <a:noFill/>
                </a:ln>
                <a:solidFill>
                  <a:srgbClr val="FFFFFF"/>
                </a:solidFill>
                <a:effectLst/>
                <a:uLnTx/>
                <a:uFillTx/>
                <a:latin typeface="Arial"/>
                <a:ea typeface="+mn-ea"/>
                <a:cs typeface="+mn-cs"/>
                <a:hlinkClick r:id="rId3"/>
              </a:rPr>
              <a:t>bge@eurofound.europa.eu</a:t>
            </a:r>
            <a:endParaRPr kumimoji="0" lang="en-GB" sz="2400" b="0"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12344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EC1DC-962B-4BEC-9B17-FCDCA815C2B8}"/>
              </a:ext>
            </a:extLst>
          </p:cNvPr>
          <p:cNvSpPr>
            <a:spLocks noGrp="1"/>
          </p:cNvSpPr>
          <p:nvPr>
            <p:ph type="title"/>
          </p:nvPr>
        </p:nvSpPr>
        <p:spPr/>
        <p:txBody>
          <a:bodyPr/>
          <a:lstStyle/>
          <a:p>
            <a:r>
              <a:rPr lang="en-IE" dirty="0"/>
              <a:t>The facts</a:t>
            </a:r>
            <a:endParaRPr lang="en-GB" dirty="0"/>
          </a:p>
        </p:txBody>
      </p:sp>
      <p:pic>
        <p:nvPicPr>
          <p:cNvPr id="4" name="Picture 2" descr="R:\Public\pdf database\OOP\Eurofound logo 2016\Eurofound NEW LOGO 2016\Eurofound Logo Jpegs\EF2015_Logo_Colour.jpg">
            <a:extLst>
              <a:ext uri="{FF2B5EF4-FFF2-40B4-BE49-F238E27FC236}">
                <a16:creationId xmlns:a16="http://schemas.microsoft.com/office/drawing/2014/main" id="{4CDCF12A-F78B-419D-A581-78F184B4C03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5270" y="2651068"/>
            <a:ext cx="2298410" cy="149801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Diagram 5">
            <a:extLst>
              <a:ext uri="{FF2B5EF4-FFF2-40B4-BE49-F238E27FC236}">
                <a16:creationId xmlns:a16="http://schemas.microsoft.com/office/drawing/2014/main" id="{4E676BEE-B571-4618-9000-1F29B0B15DD8}"/>
              </a:ext>
            </a:extLst>
          </p:cNvPr>
          <p:cNvGraphicFramePr/>
          <p:nvPr/>
        </p:nvGraphicFramePr>
        <p:xfrm>
          <a:off x="2864225" y="1052736"/>
          <a:ext cx="8896404" cy="48245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940197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815086-59C7-44D3-B625-7E0A22451BDB}"/>
              </a:ext>
            </a:extLst>
          </p:cNvPr>
          <p:cNvSpPr>
            <a:spLocks noGrp="1"/>
          </p:cNvSpPr>
          <p:nvPr>
            <p:ph type="title"/>
          </p:nvPr>
        </p:nvSpPr>
        <p:spPr/>
        <p:txBody>
          <a:bodyPr/>
          <a:lstStyle/>
          <a:p>
            <a:r>
              <a:rPr lang="en-IE" dirty="0"/>
              <a:t>Eurofound – A tripartite agency</a:t>
            </a:r>
            <a:endParaRPr lang="en-GB" dirty="0"/>
          </a:p>
        </p:txBody>
      </p:sp>
      <p:graphicFrame>
        <p:nvGraphicFramePr>
          <p:cNvPr id="4" name="Content Placeholder 3">
            <a:extLst>
              <a:ext uri="{FF2B5EF4-FFF2-40B4-BE49-F238E27FC236}">
                <a16:creationId xmlns:a16="http://schemas.microsoft.com/office/drawing/2014/main" id="{977A6A08-1E9C-487B-94B1-91BD5A5A3069}"/>
              </a:ext>
            </a:extLst>
          </p:cNvPr>
          <p:cNvGraphicFramePr>
            <a:graphicFrameLocks noGrp="1"/>
          </p:cNvGraphicFramePr>
          <p:nvPr>
            <p:ph idx="1"/>
          </p:nvPr>
        </p:nvGraphicFramePr>
        <p:xfrm>
          <a:off x="431800" y="1366838"/>
          <a:ext cx="11328400" cy="43926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descr="Logo, icon&#10;&#10;Description automatically generated">
            <a:extLst>
              <a:ext uri="{FF2B5EF4-FFF2-40B4-BE49-F238E27FC236}">
                <a16:creationId xmlns:a16="http://schemas.microsoft.com/office/drawing/2014/main" id="{8DDBF328-9F44-4DC7-A4E9-A562D30A472B}"/>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5474329" y="3563144"/>
            <a:ext cx="1147329" cy="765641"/>
          </a:xfrm>
          <a:prstGeom prst="rect">
            <a:avLst/>
          </a:prstGeom>
        </p:spPr>
      </p:pic>
    </p:spTree>
    <p:extLst>
      <p:ext uri="{BB962C8B-B14F-4D97-AF65-F5344CB8AC3E}">
        <p14:creationId xmlns:p14="http://schemas.microsoft.com/office/powerpoint/2010/main" val="34383603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85E43-647A-4BBD-B3D0-B726038E11FA}"/>
              </a:ext>
            </a:extLst>
          </p:cNvPr>
          <p:cNvSpPr>
            <a:spLocks noGrp="1"/>
          </p:cNvSpPr>
          <p:nvPr>
            <p:ph type="title"/>
          </p:nvPr>
        </p:nvSpPr>
        <p:spPr/>
        <p:txBody>
          <a:bodyPr>
            <a:normAutofit/>
          </a:bodyPr>
          <a:lstStyle/>
          <a:p>
            <a:r>
              <a:rPr lang="en-IE" dirty="0"/>
              <a:t>Members on the Management Board from Ireland</a:t>
            </a:r>
            <a:endParaRPr lang="en-GB" i="1" dirty="0"/>
          </a:p>
        </p:txBody>
      </p:sp>
      <p:graphicFrame>
        <p:nvGraphicFramePr>
          <p:cNvPr id="5" name="Content Placeholder 4">
            <a:extLst>
              <a:ext uri="{FF2B5EF4-FFF2-40B4-BE49-F238E27FC236}">
                <a16:creationId xmlns:a16="http://schemas.microsoft.com/office/drawing/2014/main" id="{CD37D643-9C36-4DBE-B43A-08211A242246}"/>
              </a:ext>
            </a:extLst>
          </p:cNvPr>
          <p:cNvGraphicFramePr>
            <a:graphicFrameLocks noGrp="1"/>
          </p:cNvGraphicFramePr>
          <p:nvPr>
            <p:ph idx="1"/>
            <p:extLst>
              <p:ext uri="{D42A27DB-BD31-4B8C-83A1-F6EECF244321}">
                <p14:modId xmlns:p14="http://schemas.microsoft.com/office/powerpoint/2010/main" val="1301550636"/>
              </p:ext>
            </p:extLst>
          </p:nvPr>
        </p:nvGraphicFramePr>
        <p:xfrm>
          <a:off x="431800" y="1341438"/>
          <a:ext cx="11328399" cy="4904484"/>
        </p:xfrm>
        <a:graphic>
          <a:graphicData uri="http://schemas.openxmlformats.org/drawingml/2006/table">
            <a:tbl>
              <a:tblPr firstRow="1" bandRow="1">
                <a:tableStyleId>{5C22544A-7EE6-4342-B048-85BDC9FD1C3A}</a:tableStyleId>
              </a:tblPr>
              <a:tblGrid>
                <a:gridCol w="2755537">
                  <a:extLst>
                    <a:ext uri="{9D8B030D-6E8A-4147-A177-3AD203B41FA5}">
                      <a16:colId xmlns:a16="http://schemas.microsoft.com/office/drawing/2014/main" val="4097411347"/>
                    </a:ext>
                  </a:extLst>
                </a:gridCol>
                <a:gridCol w="4796729">
                  <a:extLst>
                    <a:ext uri="{9D8B030D-6E8A-4147-A177-3AD203B41FA5}">
                      <a16:colId xmlns:a16="http://schemas.microsoft.com/office/drawing/2014/main" val="1200291971"/>
                    </a:ext>
                  </a:extLst>
                </a:gridCol>
                <a:gridCol w="3776133">
                  <a:extLst>
                    <a:ext uri="{9D8B030D-6E8A-4147-A177-3AD203B41FA5}">
                      <a16:colId xmlns:a16="http://schemas.microsoft.com/office/drawing/2014/main" val="1190648482"/>
                    </a:ext>
                  </a:extLst>
                </a:gridCol>
              </a:tblGrid>
              <a:tr h="642792">
                <a:tc>
                  <a:txBody>
                    <a:bodyPr/>
                    <a:lstStyle/>
                    <a:p>
                      <a:endParaRPr lang="en-GB" dirty="0"/>
                    </a:p>
                  </a:txBody>
                  <a:tcPr/>
                </a:tc>
                <a:tc>
                  <a:txBody>
                    <a:bodyPr/>
                    <a:lstStyle/>
                    <a:p>
                      <a:pPr algn="ctr"/>
                      <a:r>
                        <a:rPr lang="en-IE" sz="2000" dirty="0"/>
                        <a:t>Member</a:t>
                      </a:r>
                      <a:endParaRPr lang="en-GB" sz="2000" dirty="0"/>
                    </a:p>
                  </a:txBody>
                  <a:tcPr anchor="ctr"/>
                </a:tc>
                <a:tc>
                  <a:txBody>
                    <a:bodyPr/>
                    <a:lstStyle/>
                    <a:p>
                      <a:pPr algn="ctr"/>
                      <a:r>
                        <a:rPr lang="en-IE" sz="2000" dirty="0"/>
                        <a:t>Alternate</a:t>
                      </a:r>
                      <a:endParaRPr lang="en-GB" sz="2000" dirty="0"/>
                    </a:p>
                  </a:txBody>
                  <a:tcPr anchor="ctr"/>
                </a:tc>
                <a:extLst>
                  <a:ext uri="{0D108BD9-81ED-4DB2-BD59-A6C34878D82A}">
                    <a16:rowId xmlns:a16="http://schemas.microsoft.com/office/drawing/2014/main" val="367487881"/>
                  </a:ext>
                </a:extLst>
              </a:tr>
              <a:tr h="1324023">
                <a:tc>
                  <a:txBody>
                    <a:bodyPr/>
                    <a:lstStyle/>
                    <a:p>
                      <a:pPr algn="ctr"/>
                      <a:r>
                        <a:rPr lang="en-IE" sz="2400" b="1" dirty="0"/>
                        <a:t>Government</a:t>
                      </a:r>
                      <a:endParaRPr lang="en-GB" sz="2400" b="1"/>
                    </a:p>
                  </a:txBody>
                  <a:tcPr anchor="ctr">
                    <a:solidFill>
                      <a:schemeClr val="accent1"/>
                    </a:solidFill>
                  </a:tcPr>
                </a:tc>
                <a:tc>
                  <a:txBody>
                    <a:bodyPr/>
                    <a:lstStyle/>
                    <a:p>
                      <a:pPr algn="l" rtl="0"/>
                      <a:br>
                        <a:rPr lang="en-GB" dirty="0"/>
                      </a:br>
                      <a:r>
                        <a:rPr lang="en-GB" dirty="0">
                          <a:solidFill>
                            <a:schemeClr val="bg2"/>
                          </a:solidFill>
                        </a:rPr>
                        <a:t>vacancy</a:t>
                      </a:r>
                      <a:endParaRPr lang="en-GB" sz="2000" b="0" kern="1200" dirty="0">
                        <a:solidFill>
                          <a:schemeClr val="bg2"/>
                        </a:solidFill>
                        <a:effectLst/>
                        <a:latin typeface="Calibri" panose="020F0502020204030204" pitchFamily="34" charset="0"/>
                        <a:ea typeface="+mn-ea"/>
                        <a:cs typeface="Calibri" panose="020F0502020204030204" pitchFamily="34" charset="0"/>
                      </a:endParaRPr>
                    </a:p>
                  </a:txBody>
                  <a:tcPr marT="95250" marB="95250" anchor="ctr"/>
                </a:tc>
                <a:tc>
                  <a:txBody>
                    <a:bodyPr/>
                    <a:lstStyle/>
                    <a:p>
                      <a:pPr algn="l" rtl="0"/>
                      <a:r>
                        <a:rPr lang="en-GB" sz="2000" b="1" kern="1200" dirty="0">
                          <a:solidFill>
                            <a:schemeClr val="bg2"/>
                          </a:solidFill>
                          <a:effectLst/>
                          <a:latin typeface="Calibri" panose="020F0502020204030204" pitchFamily="34" charset="0"/>
                          <a:ea typeface="+mn-ea"/>
                          <a:cs typeface="Calibri" panose="020F0502020204030204" pitchFamily="34" charset="0"/>
                        </a:rPr>
                        <a:t>Kieran Lea</a:t>
                      </a:r>
                      <a:br>
                        <a:rPr lang="en-GB" sz="2000" dirty="0"/>
                      </a:br>
                      <a:r>
                        <a:rPr lang="en-GB" sz="1800" b="0" i="0" kern="1200" dirty="0">
                          <a:solidFill>
                            <a:schemeClr val="bg2"/>
                          </a:solidFill>
                          <a:effectLst/>
                          <a:latin typeface="+mn-lt"/>
                          <a:ea typeface="+mn-ea"/>
                          <a:cs typeface="+mn-cs"/>
                        </a:rPr>
                        <a:t>Department of Social Protection (Ireland)</a:t>
                      </a:r>
                      <a:endParaRPr lang="en-GB" sz="2000" b="0" kern="1200" dirty="0">
                        <a:solidFill>
                          <a:schemeClr val="bg2"/>
                        </a:solidFill>
                        <a:effectLst/>
                        <a:latin typeface="Calibri" panose="020F0502020204030204" pitchFamily="34" charset="0"/>
                        <a:ea typeface="+mn-ea"/>
                        <a:cs typeface="Calibri" panose="020F0502020204030204" pitchFamily="34" charset="0"/>
                      </a:endParaRPr>
                    </a:p>
                  </a:txBody>
                  <a:tcPr marL="89645" marR="89645" marT="44823" marB="44823" anchor="ctr"/>
                </a:tc>
                <a:extLst>
                  <a:ext uri="{0D108BD9-81ED-4DB2-BD59-A6C34878D82A}">
                    <a16:rowId xmlns:a16="http://schemas.microsoft.com/office/drawing/2014/main" val="280095398"/>
                  </a:ext>
                </a:extLst>
              </a:tr>
              <a:tr h="1324023">
                <a:tc>
                  <a:txBody>
                    <a:bodyPr/>
                    <a:lstStyle/>
                    <a:p>
                      <a:pPr algn="ctr"/>
                      <a:r>
                        <a:rPr lang="en-IE" sz="2400" b="1" dirty="0"/>
                        <a:t>Employers</a:t>
                      </a:r>
                      <a:endParaRPr lang="en-GB" sz="2400" b="1" dirty="0"/>
                    </a:p>
                  </a:txBody>
                  <a:tcPr anchor="ctr">
                    <a:solidFill>
                      <a:schemeClr val="accent1"/>
                    </a:solidFill>
                  </a:tcPr>
                </a:tc>
                <a:tc>
                  <a:txBody>
                    <a:bodyPr/>
                    <a:lstStyle/>
                    <a:p>
                      <a:pPr algn="l" rtl="0"/>
                      <a:endParaRPr lang="en-GB" sz="2000" b="1" kern="1200" dirty="0">
                        <a:solidFill>
                          <a:schemeClr val="bg2"/>
                        </a:solidFill>
                        <a:effectLst/>
                        <a:latin typeface="Calibri" panose="020F0502020204030204" pitchFamily="34" charset="0"/>
                        <a:ea typeface="+mn-ea"/>
                        <a:cs typeface="Calibri" panose="020F0502020204030204" pitchFamily="34" charset="0"/>
                      </a:endParaRPr>
                    </a:p>
                    <a:p>
                      <a:pPr algn="l" rtl="0"/>
                      <a:r>
                        <a:rPr lang="en-GB" sz="2000" b="1" kern="1200" dirty="0">
                          <a:solidFill>
                            <a:schemeClr val="bg2"/>
                          </a:solidFill>
                          <a:effectLst/>
                          <a:latin typeface="Calibri" panose="020F0502020204030204" pitchFamily="34" charset="0"/>
                          <a:ea typeface="+mn-ea"/>
                          <a:cs typeface="Calibri" panose="020F0502020204030204" pitchFamily="34" charset="0"/>
                        </a:rPr>
                        <a:t>Maeve McElwee</a:t>
                      </a:r>
                      <a:br>
                        <a:rPr lang="en-GB" sz="2000" dirty="0"/>
                      </a:br>
                      <a:r>
                        <a:rPr lang="en-GB" sz="2000" b="0" kern="1200" dirty="0">
                          <a:solidFill>
                            <a:schemeClr val="bg2"/>
                          </a:solidFill>
                          <a:effectLst/>
                          <a:latin typeface="Calibri" panose="020F0502020204030204" pitchFamily="34" charset="0"/>
                          <a:ea typeface="+mn-ea"/>
                          <a:cs typeface="Calibri" panose="020F0502020204030204" pitchFamily="34" charset="0"/>
                        </a:rPr>
                        <a:t>Irish Business &amp; Employers Confederation (IBEC)</a:t>
                      </a:r>
                    </a:p>
                    <a:p>
                      <a:pPr lvl="0">
                        <a:buNone/>
                      </a:pPr>
                      <a:endParaRPr lang="en-US" sz="2000" b="0" kern="1200" dirty="0">
                        <a:solidFill>
                          <a:schemeClr val="bg2"/>
                        </a:solidFill>
                        <a:effectLst/>
                        <a:latin typeface="Calibri" panose="020F0502020204030204" pitchFamily="34" charset="0"/>
                        <a:ea typeface="+mn-ea"/>
                        <a:cs typeface="Calibri" panose="020F0502020204030204" pitchFamily="34" charset="0"/>
                      </a:endParaRPr>
                    </a:p>
                  </a:txBody>
                  <a:tcPr marL="89645" marR="89645" marT="44823" marB="44823" anchor="ctr"/>
                </a:tc>
                <a:tc>
                  <a:txBody>
                    <a:bodyPr/>
                    <a:lstStyle/>
                    <a:p>
                      <a:pPr algn="l" rtl="0"/>
                      <a:r>
                        <a:rPr lang="en-GB" sz="2000" b="1" kern="1200" dirty="0">
                          <a:solidFill>
                            <a:schemeClr val="bg2"/>
                          </a:solidFill>
                          <a:effectLst/>
                          <a:latin typeface="Calibri" panose="020F0502020204030204" pitchFamily="34" charset="0"/>
                          <a:ea typeface="+mn-ea"/>
                          <a:cs typeface="Calibri" panose="020F0502020204030204" pitchFamily="34" charset="0"/>
                        </a:rPr>
                        <a:t>Pauline O'Hare</a:t>
                      </a:r>
                      <a:br>
                        <a:rPr lang="en-GB" sz="2000" dirty="0"/>
                      </a:br>
                      <a:r>
                        <a:rPr lang="en-GB" sz="2000" b="0" kern="1200" dirty="0">
                          <a:solidFill>
                            <a:schemeClr val="bg2"/>
                          </a:solidFill>
                          <a:effectLst/>
                          <a:latin typeface="Calibri" panose="020F0502020204030204" pitchFamily="34" charset="0"/>
                          <a:ea typeface="+mn-ea"/>
                          <a:cs typeface="Calibri" panose="020F0502020204030204" pitchFamily="34" charset="0"/>
                        </a:rPr>
                        <a:t>Irish Business &amp; Employers Confederation (IBEC)</a:t>
                      </a:r>
                    </a:p>
                  </a:txBody>
                  <a:tcPr marL="89645" marR="89645" marT="44823" marB="44823" anchor="ctr"/>
                </a:tc>
                <a:extLst>
                  <a:ext uri="{0D108BD9-81ED-4DB2-BD59-A6C34878D82A}">
                    <a16:rowId xmlns:a16="http://schemas.microsoft.com/office/drawing/2014/main" val="1521357086"/>
                  </a:ext>
                </a:extLst>
              </a:tr>
              <a:tr h="1324023">
                <a:tc>
                  <a:txBody>
                    <a:bodyPr/>
                    <a:lstStyle/>
                    <a:p>
                      <a:pPr algn="ctr"/>
                      <a:r>
                        <a:rPr lang="en-IE" sz="2400" b="1" dirty="0"/>
                        <a:t>Unions</a:t>
                      </a:r>
                      <a:endParaRPr lang="en-GB" sz="2400" b="1" dirty="0"/>
                    </a:p>
                  </a:txBody>
                  <a:tcPr anchor="ctr">
                    <a:solidFill>
                      <a:schemeClr val="accent1"/>
                    </a:solidFill>
                  </a:tcPr>
                </a:tc>
                <a:tc>
                  <a:txBody>
                    <a:bodyPr/>
                    <a:lstStyle/>
                    <a:p>
                      <a:pPr algn="l" rtl="0"/>
                      <a:r>
                        <a:rPr lang="en-GB" sz="2000" b="1" kern="1200" dirty="0">
                          <a:solidFill>
                            <a:schemeClr val="bg2"/>
                          </a:solidFill>
                          <a:effectLst/>
                          <a:latin typeface="Calibri" panose="020F0502020204030204" pitchFamily="34" charset="0"/>
                          <a:ea typeface="+mn-ea"/>
                          <a:cs typeface="Calibri" panose="020F0502020204030204" pitchFamily="34" charset="0"/>
                        </a:rPr>
                        <a:t>David Joyce</a:t>
                      </a:r>
                      <a:br>
                        <a:rPr lang="en-GB" sz="2000" dirty="0"/>
                      </a:br>
                      <a:r>
                        <a:rPr lang="en-GB" sz="2000" b="0" kern="1200" dirty="0">
                          <a:solidFill>
                            <a:schemeClr val="bg2"/>
                          </a:solidFill>
                          <a:effectLst/>
                          <a:latin typeface="Calibri" panose="020F0502020204030204" pitchFamily="34" charset="0"/>
                          <a:ea typeface="+mn-ea"/>
                          <a:cs typeface="Calibri" panose="020F0502020204030204" pitchFamily="34" charset="0"/>
                        </a:rPr>
                        <a:t>Irish Congress of Trade Unions (ICTU)</a:t>
                      </a:r>
                    </a:p>
                  </a:txBody>
                  <a:tcPr marL="89645" marR="89645" marT="44823" marB="44823" anchor="ctr"/>
                </a:tc>
                <a:tc>
                  <a:txBody>
                    <a:bodyPr/>
                    <a:lstStyle/>
                    <a:p>
                      <a:pPr algn="l" rtl="0"/>
                      <a:r>
                        <a:rPr lang="en-GB" sz="2000" b="1" kern="1200" dirty="0">
                          <a:solidFill>
                            <a:schemeClr val="bg2"/>
                          </a:solidFill>
                          <a:effectLst/>
                          <a:latin typeface="Calibri" panose="020F0502020204030204" pitchFamily="34" charset="0"/>
                          <a:ea typeface="+mn-ea"/>
                          <a:cs typeface="Calibri" panose="020F0502020204030204" pitchFamily="34" charset="0"/>
                        </a:rPr>
                        <a:t>Ger Gibbons</a:t>
                      </a:r>
                      <a:br>
                        <a:rPr lang="en-GB" sz="2000" dirty="0"/>
                      </a:br>
                      <a:r>
                        <a:rPr lang="en-GB" sz="2000" b="0" kern="1200" dirty="0">
                          <a:solidFill>
                            <a:schemeClr val="bg2"/>
                          </a:solidFill>
                          <a:effectLst/>
                          <a:latin typeface="Calibri" panose="020F0502020204030204" pitchFamily="34" charset="0"/>
                          <a:ea typeface="+mn-ea"/>
                          <a:cs typeface="Calibri" panose="020F0502020204030204" pitchFamily="34" charset="0"/>
                        </a:rPr>
                        <a:t>Irish Congress of Trade Unions (ICTU)</a:t>
                      </a:r>
                    </a:p>
                  </a:txBody>
                  <a:tcPr marL="89645" marR="89645" marT="44823" marB="44823" anchor="ctr"/>
                </a:tc>
                <a:extLst>
                  <a:ext uri="{0D108BD9-81ED-4DB2-BD59-A6C34878D82A}">
                    <a16:rowId xmlns:a16="http://schemas.microsoft.com/office/drawing/2014/main" val="3041565924"/>
                  </a:ext>
                </a:extLst>
              </a:tr>
            </a:tbl>
          </a:graphicData>
        </a:graphic>
      </p:graphicFrame>
    </p:spTree>
    <p:extLst>
      <p:ext uri="{BB962C8B-B14F-4D97-AF65-F5344CB8AC3E}">
        <p14:creationId xmlns:p14="http://schemas.microsoft.com/office/powerpoint/2010/main" val="32608271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3814A5D-AA10-A223-37A9-9AB9247709D8}"/>
              </a:ext>
            </a:extLst>
          </p:cNvPr>
          <p:cNvPicPr>
            <a:picLocks noChangeAspect="1"/>
          </p:cNvPicPr>
          <p:nvPr/>
        </p:nvPicPr>
        <p:blipFill rotWithShape="1">
          <a:blip r:embed="rId3">
            <a:alphaModFix amt="35000"/>
          </a:blip>
          <a:srcRect l="10430" t="17999"/>
          <a:stretch/>
        </p:blipFill>
        <p:spPr>
          <a:xfrm>
            <a:off x="542925" y="625475"/>
            <a:ext cx="10456465" cy="5213350"/>
          </a:xfrm>
          <a:prstGeom prst="rect">
            <a:avLst/>
          </a:prstGeom>
        </p:spPr>
      </p:pic>
      <p:sp>
        <p:nvSpPr>
          <p:cNvPr id="2" name="Title 1">
            <a:extLst>
              <a:ext uri="{FF2B5EF4-FFF2-40B4-BE49-F238E27FC236}">
                <a16:creationId xmlns:a16="http://schemas.microsoft.com/office/drawing/2014/main" id="{36D70FB3-A482-9901-2E66-F6B1CB9EF871}"/>
              </a:ext>
            </a:extLst>
          </p:cNvPr>
          <p:cNvSpPr>
            <a:spLocks noGrp="1"/>
          </p:cNvSpPr>
          <p:nvPr>
            <p:ph type="title"/>
          </p:nvPr>
        </p:nvSpPr>
        <p:spPr/>
        <p:txBody>
          <a:bodyPr/>
          <a:lstStyle/>
          <a:p>
            <a:r>
              <a:rPr lang="en-IE" dirty="0"/>
              <a:t>Comparative research</a:t>
            </a:r>
            <a:endParaRPr lang="en-GB" dirty="0"/>
          </a:p>
        </p:txBody>
      </p:sp>
      <p:pic>
        <p:nvPicPr>
          <p:cNvPr id="4" name="Picture 3">
            <a:extLst>
              <a:ext uri="{FF2B5EF4-FFF2-40B4-BE49-F238E27FC236}">
                <a16:creationId xmlns:a16="http://schemas.microsoft.com/office/drawing/2014/main" id="{11C9D643-3BBF-6C64-3D2E-0AF0B8077A77}"/>
              </a:ext>
            </a:extLst>
          </p:cNvPr>
          <p:cNvPicPr>
            <a:picLocks noChangeAspect="1"/>
          </p:cNvPicPr>
          <p:nvPr/>
        </p:nvPicPr>
        <p:blipFill>
          <a:blip r:embed="rId3"/>
          <a:stretch>
            <a:fillRect/>
          </a:stretch>
        </p:blipFill>
        <p:spPr>
          <a:xfrm>
            <a:off x="542925" y="854075"/>
            <a:ext cx="5262562" cy="4984750"/>
          </a:xfrm>
          <a:prstGeom prst="rect">
            <a:avLst/>
          </a:prstGeom>
        </p:spPr>
      </p:pic>
      <p:pic>
        <p:nvPicPr>
          <p:cNvPr id="8" name="Picture 7">
            <a:extLst>
              <a:ext uri="{FF2B5EF4-FFF2-40B4-BE49-F238E27FC236}">
                <a16:creationId xmlns:a16="http://schemas.microsoft.com/office/drawing/2014/main" id="{1EBC5B56-95DD-0136-E2A0-2A040A8EAC7D}"/>
              </a:ext>
            </a:extLst>
          </p:cNvPr>
          <p:cNvPicPr>
            <a:picLocks noChangeAspect="1"/>
          </p:cNvPicPr>
          <p:nvPr/>
        </p:nvPicPr>
        <p:blipFill>
          <a:blip r:embed="rId4"/>
          <a:stretch>
            <a:fillRect/>
          </a:stretch>
        </p:blipFill>
        <p:spPr>
          <a:xfrm>
            <a:off x="7248525" y="791077"/>
            <a:ext cx="4760884" cy="5276348"/>
          </a:xfrm>
          <a:prstGeom prst="rect">
            <a:avLst/>
          </a:prstGeom>
        </p:spPr>
      </p:pic>
      <p:pic>
        <p:nvPicPr>
          <p:cNvPr id="6" name="Picture 5">
            <a:extLst>
              <a:ext uri="{FF2B5EF4-FFF2-40B4-BE49-F238E27FC236}">
                <a16:creationId xmlns:a16="http://schemas.microsoft.com/office/drawing/2014/main" id="{E4B0CD2D-C7BB-6DD8-67E1-2B031362B981}"/>
              </a:ext>
            </a:extLst>
          </p:cNvPr>
          <p:cNvPicPr>
            <a:picLocks noChangeAspect="1"/>
          </p:cNvPicPr>
          <p:nvPr/>
        </p:nvPicPr>
        <p:blipFill rotWithShape="1">
          <a:blip r:embed="rId5"/>
          <a:srcRect l="150" r="31563"/>
          <a:stretch/>
        </p:blipFill>
        <p:spPr>
          <a:xfrm>
            <a:off x="3928856" y="2755222"/>
            <a:ext cx="3319669" cy="3083603"/>
          </a:xfrm>
          <a:prstGeom prst="rect">
            <a:avLst/>
          </a:prstGeom>
          <a:ln w="3175">
            <a:solidFill>
              <a:schemeClr val="tx1">
                <a:lumMod val="85000"/>
              </a:schemeClr>
            </a:solidFill>
          </a:ln>
        </p:spPr>
      </p:pic>
    </p:spTree>
    <p:extLst>
      <p:ext uri="{BB962C8B-B14F-4D97-AF65-F5344CB8AC3E}">
        <p14:creationId xmlns:p14="http://schemas.microsoft.com/office/powerpoint/2010/main" val="9382299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encil and a check box&#10;&#10;Description automatically generated">
            <a:extLst>
              <a:ext uri="{FF2B5EF4-FFF2-40B4-BE49-F238E27FC236}">
                <a16:creationId xmlns:a16="http://schemas.microsoft.com/office/drawing/2014/main" id="{B966E258-BAEC-FE33-FED8-EA799A21AF28}"/>
              </a:ext>
            </a:extLst>
          </p:cNvPr>
          <p:cNvPicPr>
            <a:picLocks noChangeAspect="1"/>
          </p:cNvPicPr>
          <p:nvPr/>
        </p:nvPicPr>
        <p:blipFill rotWithShape="1">
          <a:blip r:embed="rId3">
            <a:alphaModFix amt="20000"/>
            <a:extLst>
              <a:ext uri="{28A0092B-C50C-407E-A947-70E740481C1C}">
                <a14:useLocalDpi xmlns:a14="http://schemas.microsoft.com/office/drawing/2010/main" val="0"/>
              </a:ext>
            </a:extLst>
          </a:blip>
          <a:srcRect l="1" t="-10034" r="-1" b="21539"/>
          <a:stretch/>
        </p:blipFill>
        <p:spPr>
          <a:xfrm>
            <a:off x="670034" y="212043"/>
            <a:ext cx="11209579" cy="5881330"/>
          </a:xfrm>
          <a:prstGeom prst="rect">
            <a:avLst/>
          </a:prstGeom>
        </p:spPr>
      </p:pic>
      <p:pic>
        <p:nvPicPr>
          <p:cNvPr id="4" name="Picture 3">
            <a:extLst>
              <a:ext uri="{FF2B5EF4-FFF2-40B4-BE49-F238E27FC236}">
                <a16:creationId xmlns:a16="http://schemas.microsoft.com/office/drawing/2014/main" id="{0CAE2C67-5054-901D-842F-0ACC06412080}"/>
              </a:ext>
            </a:extLst>
          </p:cNvPr>
          <p:cNvPicPr>
            <a:picLocks noChangeAspect="1"/>
          </p:cNvPicPr>
          <p:nvPr/>
        </p:nvPicPr>
        <p:blipFill rotWithShape="1">
          <a:blip r:embed="rId4"/>
          <a:srcRect b="48506"/>
          <a:stretch/>
        </p:blipFill>
        <p:spPr>
          <a:xfrm>
            <a:off x="544962" y="878870"/>
            <a:ext cx="7848234" cy="3156465"/>
          </a:xfrm>
          <a:prstGeom prst="rect">
            <a:avLst/>
          </a:prstGeom>
        </p:spPr>
      </p:pic>
      <p:sp>
        <p:nvSpPr>
          <p:cNvPr id="6" name="Title 5">
            <a:extLst>
              <a:ext uri="{FF2B5EF4-FFF2-40B4-BE49-F238E27FC236}">
                <a16:creationId xmlns:a16="http://schemas.microsoft.com/office/drawing/2014/main" id="{8529DAC6-AD7D-4A97-8006-C4952911ADCA}"/>
              </a:ext>
            </a:extLst>
          </p:cNvPr>
          <p:cNvSpPr>
            <a:spLocks noGrp="1"/>
          </p:cNvSpPr>
          <p:nvPr>
            <p:ph type="title"/>
          </p:nvPr>
        </p:nvSpPr>
        <p:spPr>
          <a:xfrm>
            <a:off x="191587" y="73355"/>
            <a:ext cx="11569042" cy="979381"/>
          </a:xfrm>
        </p:spPr>
        <p:txBody>
          <a:bodyPr/>
          <a:lstStyle/>
          <a:p>
            <a:r>
              <a:rPr lang="en-IE" dirty="0"/>
              <a:t>Europe-wide surveys</a:t>
            </a:r>
            <a:endParaRPr lang="en-GB" dirty="0"/>
          </a:p>
        </p:txBody>
      </p:sp>
      <p:pic>
        <p:nvPicPr>
          <p:cNvPr id="2" name="Picture 1">
            <a:extLst>
              <a:ext uri="{FF2B5EF4-FFF2-40B4-BE49-F238E27FC236}">
                <a16:creationId xmlns:a16="http://schemas.microsoft.com/office/drawing/2014/main" id="{938860DB-1BAA-FCF5-2D24-F435373A11F7}"/>
              </a:ext>
            </a:extLst>
          </p:cNvPr>
          <p:cNvPicPr>
            <a:picLocks noChangeAspect="1"/>
          </p:cNvPicPr>
          <p:nvPr/>
        </p:nvPicPr>
        <p:blipFill rotWithShape="1">
          <a:blip r:embed="rId5">
            <a:extLst>
              <a:ext uri="{28A0092B-C50C-407E-A947-70E740481C1C}">
                <a14:useLocalDpi xmlns:a14="http://schemas.microsoft.com/office/drawing/2010/main" val="0"/>
              </a:ext>
            </a:extLst>
          </a:blip>
          <a:srcRect t="53251"/>
          <a:stretch/>
        </p:blipFill>
        <p:spPr>
          <a:xfrm>
            <a:off x="5407574" y="3798892"/>
            <a:ext cx="5971245" cy="2180238"/>
          </a:xfrm>
          <a:prstGeom prst="rect">
            <a:avLst/>
          </a:prstGeom>
        </p:spPr>
      </p:pic>
    </p:spTree>
    <p:extLst>
      <p:ext uri="{BB962C8B-B14F-4D97-AF65-F5344CB8AC3E}">
        <p14:creationId xmlns:p14="http://schemas.microsoft.com/office/powerpoint/2010/main" val="804897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F4993988-946E-0049-1B84-13669B547CC0}"/>
              </a:ext>
            </a:extLst>
          </p:cNvPr>
          <p:cNvPicPr>
            <a:picLocks noChangeAspect="1" noChangeArrowheads="1"/>
          </p:cNvPicPr>
          <p:nvPr/>
        </p:nvPicPr>
        <p:blipFill rotWithShape="1">
          <a:blip r:embed="rId3">
            <a:alphaModFix amt="20000"/>
            <a:extLst>
              <a:ext uri="{28A0092B-C50C-407E-A947-70E740481C1C}">
                <a14:useLocalDpi xmlns:a14="http://schemas.microsoft.com/office/drawing/2010/main" val="0"/>
              </a:ext>
            </a:extLst>
          </a:blip>
          <a:srcRect l="1579" t="2198" r="4976" b="1147"/>
          <a:stretch/>
        </p:blipFill>
        <p:spPr bwMode="auto">
          <a:xfrm>
            <a:off x="6827521" y="122238"/>
            <a:ext cx="5430441" cy="601634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a:extLst>
              <a:ext uri="{FF2B5EF4-FFF2-40B4-BE49-F238E27FC236}">
                <a16:creationId xmlns:a16="http://schemas.microsoft.com/office/drawing/2014/main" id="{44B644B5-9644-4060-9C41-10F49F4A58F9}"/>
              </a:ext>
            </a:extLst>
          </p:cNvPr>
          <p:cNvSpPr>
            <a:spLocks noGrp="1"/>
          </p:cNvSpPr>
          <p:nvPr>
            <p:ph type="title"/>
          </p:nvPr>
        </p:nvSpPr>
        <p:spPr/>
        <p:txBody>
          <a:bodyPr/>
          <a:lstStyle/>
          <a:p>
            <a:r>
              <a:rPr lang="en-IE" dirty="0"/>
              <a:t>Network of Eurofound Correspondents</a:t>
            </a:r>
            <a:endParaRPr lang="en-GB" dirty="0"/>
          </a:p>
        </p:txBody>
      </p:sp>
      <p:graphicFrame>
        <p:nvGraphicFramePr>
          <p:cNvPr id="4" name="Content Placeholder 3">
            <a:extLst>
              <a:ext uri="{FF2B5EF4-FFF2-40B4-BE49-F238E27FC236}">
                <a16:creationId xmlns:a16="http://schemas.microsoft.com/office/drawing/2014/main" id="{D97C6B55-A008-4F46-8185-E4AB4038CCD8}"/>
              </a:ext>
            </a:extLst>
          </p:cNvPr>
          <p:cNvGraphicFramePr>
            <a:graphicFrameLocks noGrp="1"/>
          </p:cNvGraphicFramePr>
          <p:nvPr>
            <p:ph idx="1"/>
            <p:extLst>
              <p:ext uri="{D42A27DB-BD31-4B8C-83A1-F6EECF244321}">
                <p14:modId xmlns:p14="http://schemas.microsoft.com/office/powerpoint/2010/main" val="1995270497"/>
              </p:ext>
            </p:extLst>
          </p:nvPr>
        </p:nvGraphicFramePr>
        <p:xfrm>
          <a:off x="431801" y="1341438"/>
          <a:ext cx="6395720" cy="4602162"/>
        </p:xfrm>
        <a:graphic>
          <a:graphicData uri="http://schemas.openxmlformats.org/drawingml/2006/table">
            <a:tbl>
              <a:tblPr firstRow="1" bandRow="1">
                <a:tableStyleId>{5C22544A-7EE6-4342-B048-85BDC9FD1C3A}</a:tableStyleId>
              </a:tblPr>
              <a:tblGrid>
                <a:gridCol w="2520455">
                  <a:extLst>
                    <a:ext uri="{9D8B030D-6E8A-4147-A177-3AD203B41FA5}">
                      <a16:colId xmlns:a16="http://schemas.microsoft.com/office/drawing/2014/main" val="1531261613"/>
                    </a:ext>
                  </a:extLst>
                </a:gridCol>
                <a:gridCol w="3875265">
                  <a:extLst>
                    <a:ext uri="{9D8B030D-6E8A-4147-A177-3AD203B41FA5}">
                      <a16:colId xmlns:a16="http://schemas.microsoft.com/office/drawing/2014/main" val="2834031564"/>
                    </a:ext>
                  </a:extLst>
                </a:gridCol>
              </a:tblGrid>
              <a:tr h="46021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400" dirty="0"/>
                        <a:t>National Correspondent </a:t>
                      </a:r>
                      <a:r>
                        <a:rPr lang="en-IE" sz="2400" baseline="0" dirty="0"/>
                        <a:t>for Ireland</a:t>
                      </a:r>
                      <a:endParaRPr lang="en-IE" sz="2400" b="1" dirty="0">
                        <a:solidFill>
                          <a:srgbClr val="000000"/>
                        </a:solidFill>
                        <a:effectLst/>
                        <a:latin typeface="+mn-lt"/>
                      </a:endParaRPr>
                    </a:p>
                  </a:txBody>
                  <a:tcPr anchor="ctr"/>
                </a:tc>
                <a:tc>
                  <a:txBody>
                    <a:bodyPr/>
                    <a:lstStyle/>
                    <a:p>
                      <a:r>
                        <a:rPr lang="en-GB" sz="2000" b="1" kern="1200" dirty="0">
                          <a:solidFill>
                            <a:schemeClr val="bg2"/>
                          </a:solidFill>
                          <a:latin typeface="+mn-lt"/>
                          <a:ea typeface="+mn-ea"/>
                          <a:cs typeface="+mn-cs"/>
                        </a:rPr>
                        <a:t>Consortium IRN Publishing Ltd &amp; National University of Ireland, University College Dublin (NUID UCD)</a:t>
                      </a:r>
                      <a:endParaRPr lang="en-GB" sz="2000" dirty="0">
                        <a:solidFill>
                          <a:schemeClr val="bg2"/>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1" kern="1200" dirty="0">
                        <a:solidFill>
                          <a:schemeClr val="bg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kern="1200" dirty="0">
                          <a:solidFill>
                            <a:schemeClr val="bg2"/>
                          </a:solidFill>
                          <a:latin typeface="+mn-lt"/>
                          <a:ea typeface="+mn-ea"/>
                          <a:cs typeface="+mn-cs"/>
                        </a:rPr>
                        <a:t>Correspondents</a:t>
                      </a:r>
                      <a:r>
                        <a:rPr lang="en-GB" sz="1800" b="1" i="0" u="none" strike="noStrike" kern="1200" dirty="0">
                          <a:solidFill>
                            <a:schemeClr val="bg2"/>
                          </a:solidFill>
                          <a:latin typeface="Arial"/>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i="0" u="none" strike="noStrike" kern="1200" dirty="0">
                          <a:solidFill>
                            <a:schemeClr val="bg2"/>
                          </a:solidFill>
                          <a:latin typeface="+mn-lt"/>
                          <a:ea typeface="+mn-ea"/>
                          <a:cs typeface="+mn-cs"/>
                        </a:rPr>
                        <a:t>Rosanna Angel,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i="0" u="none" strike="noStrike" kern="1200" dirty="0">
                          <a:solidFill>
                            <a:schemeClr val="bg2"/>
                          </a:solidFill>
                          <a:latin typeface="+mn-lt"/>
                          <a:ea typeface="+mn-ea"/>
                          <a:cs typeface="+mn-cs"/>
                        </a:rPr>
                        <a:t>Martin </a:t>
                      </a:r>
                      <a:r>
                        <a:rPr lang="en-GB" sz="1600" b="0" i="0" u="none" strike="noStrike" kern="1200" dirty="0" err="1">
                          <a:solidFill>
                            <a:schemeClr val="bg2"/>
                          </a:solidFill>
                          <a:latin typeface="+mn-lt"/>
                          <a:ea typeface="+mn-ea"/>
                          <a:cs typeface="+mn-cs"/>
                        </a:rPr>
                        <a:t>Macdonnell</a:t>
                      </a:r>
                      <a:r>
                        <a:rPr lang="en-GB" sz="1600" b="0" i="0" u="none" strike="noStrike" kern="1200" dirty="0">
                          <a:solidFill>
                            <a:schemeClr val="bg2"/>
                          </a:solidFill>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i="0" u="none" strike="noStrike" kern="1200" dirty="0">
                          <a:solidFill>
                            <a:schemeClr val="bg2"/>
                          </a:solidFill>
                          <a:latin typeface="+mn-lt"/>
                          <a:ea typeface="+mn-ea"/>
                          <a:cs typeface="+mn-cs"/>
                        </a:rPr>
                        <a:t>Andy Prendergast,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i="0" u="none" strike="noStrike" kern="1200" dirty="0">
                          <a:solidFill>
                            <a:schemeClr val="bg2"/>
                          </a:solidFill>
                          <a:latin typeface="+mn-lt"/>
                          <a:ea typeface="+mn-ea"/>
                          <a:cs typeface="+mn-cs"/>
                        </a:rPr>
                        <a:t>Brian Sheehan,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i="0" u="none" strike="noStrike" kern="1200" dirty="0">
                          <a:solidFill>
                            <a:schemeClr val="bg2"/>
                          </a:solidFill>
                          <a:latin typeface="+mn-lt"/>
                          <a:ea typeface="+mn-ea"/>
                          <a:cs typeface="+mn-cs"/>
                        </a:rPr>
                        <a:t>Colman Higgins,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i="0" u="none" strike="noStrike" kern="1200" dirty="0">
                          <a:solidFill>
                            <a:schemeClr val="bg2"/>
                          </a:solidFill>
                          <a:latin typeface="+mn-lt"/>
                          <a:ea typeface="+mn-ea"/>
                          <a:cs typeface="+mn-cs"/>
                        </a:rPr>
                        <a:t>Roisin </a:t>
                      </a:r>
                      <a:r>
                        <a:rPr lang="en-GB" sz="1600" b="0" i="0" u="none" strike="noStrike" kern="1200" dirty="0" err="1">
                          <a:solidFill>
                            <a:schemeClr val="bg2"/>
                          </a:solidFill>
                          <a:latin typeface="+mn-lt"/>
                          <a:ea typeface="+mn-ea"/>
                          <a:cs typeface="+mn-cs"/>
                        </a:rPr>
                        <a:t>Farrelly</a:t>
                      </a:r>
                      <a:r>
                        <a:rPr lang="en-GB" sz="1600" b="0" i="0" u="none" strike="noStrike" kern="1200" dirty="0">
                          <a:solidFill>
                            <a:schemeClr val="bg2"/>
                          </a:solidFill>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i="0" u="none" strike="noStrike" kern="1200" dirty="0">
                          <a:solidFill>
                            <a:schemeClr val="bg2"/>
                          </a:solidFill>
                          <a:latin typeface="+mn-lt"/>
                          <a:ea typeface="+mn-ea"/>
                          <a:cs typeface="+mn-cs"/>
                        </a:rPr>
                        <a:t>David Murphy,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i="0" u="none" strike="noStrike" kern="1200" dirty="0" err="1">
                          <a:solidFill>
                            <a:schemeClr val="bg2"/>
                          </a:solidFill>
                          <a:latin typeface="+mn-lt"/>
                          <a:ea typeface="+mn-ea"/>
                          <a:cs typeface="+mn-cs"/>
                        </a:rPr>
                        <a:t>Dr.</a:t>
                      </a:r>
                      <a:r>
                        <a:rPr lang="en-GB" sz="1600" b="0" i="0" u="none" strike="noStrike" kern="1200" dirty="0">
                          <a:solidFill>
                            <a:schemeClr val="bg2"/>
                          </a:solidFill>
                          <a:latin typeface="+mn-lt"/>
                          <a:ea typeface="+mn-ea"/>
                          <a:cs typeface="+mn-cs"/>
                        </a:rPr>
                        <a:t> Gerard McMahon,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i="0" u="none" strike="noStrike" kern="1200" dirty="0">
                          <a:solidFill>
                            <a:schemeClr val="bg2"/>
                          </a:solidFill>
                          <a:latin typeface="+mn-lt"/>
                          <a:ea typeface="+mn-ea"/>
                          <a:cs typeface="+mn-cs"/>
                        </a:rPr>
                        <a:t>Herbert Mulligan,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i="0" u="none" strike="noStrike" kern="1200" dirty="0">
                          <a:solidFill>
                            <a:schemeClr val="bg2"/>
                          </a:solidFill>
                          <a:latin typeface="+mn-lt"/>
                          <a:ea typeface="+mn-ea"/>
                          <a:cs typeface="+mn-cs"/>
                        </a:rPr>
                        <a:t>Prof. Tony Dobbins,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i="0" u="none" strike="noStrike" kern="1200" dirty="0">
                          <a:solidFill>
                            <a:schemeClr val="bg2"/>
                          </a:solidFill>
                          <a:latin typeface="+mn-lt"/>
                          <a:ea typeface="+mn-ea"/>
                          <a:cs typeface="+mn-cs"/>
                        </a:rPr>
                        <a:t>Prof. John Geary</a:t>
                      </a:r>
                    </a:p>
                  </a:txBody>
                  <a:tcPr>
                    <a:solidFill>
                      <a:schemeClr val="accent3">
                        <a:lumMod val="40000"/>
                        <a:lumOff val="60000"/>
                      </a:schemeClr>
                    </a:solidFill>
                  </a:tcPr>
                </a:tc>
                <a:extLst>
                  <a:ext uri="{0D108BD9-81ED-4DB2-BD59-A6C34878D82A}">
                    <a16:rowId xmlns:a16="http://schemas.microsoft.com/office/drawing/2014/main" val="157035124"/>
                  </a:ext>
                </a:extLst>
              </a:tr>
            </a:tbl>
          </a:graphicData>
        </a:graphic>
      </p:graphicFrame>
      <p:sp>
        <p:nvSpPr>
          <p:cNvPr id="3" name="TextBox 2">
            <a:extLst>
              <a:ext uri="{FF2B5EF4-FFF2-40B4-BE49-F238E27FC236}">
                <a16:creationId xmlns:a16="http://schemas.microsoft.com/office/drawing/2014/main" id="{5F84E7B0-4682-45EF-B08A-BEA3466AB049}"/>
              </a:ext>
            </a:extLst>
          </p:cNvPr>
          <p:cNvSpPr txBox="1"/>
          <p:nvPr/>
        </p:nvSpPr>
        <p:spPr>
          <a:xfrm>
            <a:off x="6979920" y="1567543"/>
            <a:ext cx="4976949" cy="1323439"/>
          </a:xfrm>
          <a:prstGeom prst="rect">
            <a:avLst/>
          </a:prstGeom>
          <a:noFill/>
        </p:spPr>
        <p:txBody>
          <a:bodyPr wrap="square" rtlCol="0">
            <a:spAutoFit/>
          </a:bodyPr>
          <a:lstStyle/>
          <a:p>
            <a:r>
              <a:rPr lang="en-IE" sz="2000" dirty="0">
                <a:solidFill>
                  <a:schemeClr val="bg2"/>
                </a:solidFill>
              </a:rPr>
              <a:t>Correspondents report on the national level, from</a:t>
            </a:r>
          </a:p>
          <a:p>
            <a:pPr marL="285750" indent="-285750">
              <a:buFont typeface="Arial" panose="020B0604020202020204" pitchFamily="34" charset="0"/>
              <a:buChar char="•"/>
            </a:pPr>
            <a:r>
              <a:rPr lang="en-IE" sz="2000" dirty="0">
                <a:solidFill>
                  <a:schemeClr val="bg2"/>
                </a:solidFill>
              </a:rPr>
              <a:t>All EU Member States</a:t>
            </a:r>
          </a:p>
          <a:p>
            <a:pPr marL="285750" indent="-285750">
              <a:buFont typeface="Arial" panose="020B0604020202020204" pitchFamily="34" charset="0"/>
              <a:buChar char="•"/>
            </a:pPr>
            <a:r>
              <a:rPr lang="en-IE" sz="2000" dirty="0">
                <a:solidFill>
                  <a:schemeClr val="bg2"/>
                </a:solidFill>
              </a:rPr>
              <a:t>Norway</a:t>
            </a:r>
            <a:endParaRPr lang="en-GB" sz="2000" dirty="0">
              <a:solidFill>
                <a:schemeClr val="bg2"/>
              </a:solidFill>
            </a:endParaRPr>
          </a:p>
        </p:txBody>
      </p:sp>
    </p:spTree>
    <p:extLst>
      <p:ext uri="{BB962C8B-B14F-4D97-AF65-F5344CB8AC3E}">
        <p14:creationId xmlns:p14="http://schemas.microsoft.com/office/powerpoint/2010/main" val="14502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8E23F-8BC1-6742-8639-E46F2458AD1D}"/>
              </a:ext>
            </a:extLst>
          </p:cNvPr>
          <p:cNvSpPr>
            <a:spLocks noGrp="1"/>
          </p:cNvSpPr>
          <p:nvPr>
            <p:ph type="title"/>
          </p:nvPr>
        </p:nvSpPr>
        <p:spPr/>
        <p:txBody>
          <a:bodyPr/>
          <a:lstStyle/>
          <a:p>
            <a:r>
              <a:rPr lang="en-IE" dirty="0"/>
              <a:t>How are things organised in other countries? </a:t>
            </a:r>
            <a:endParaRPr lang="en-GB" dirty="0"/>
          </a:p>
        </p:txBody>
      </p:sp>
      <p:pic>
        <p:nvPicPr>
          <p:cNvPr id="4" name="Picture 3">
            <a:extLst>
              <a:ext uri="{FF2B5EF4-FFF2-40B4-BE49-F238E27FC236}">
                <a16:creationId xmlns:a16="http://schemas.microsoft.com/office/drawing/2014/main" id="{C7A768AD-C0AD-238F-70CB-AA9E8808C710}"/>
              </a:ext>
            </a:extLst>
          </p:cNvPr>
          <p:cNvPicPr>
            <a:picLocks noChangeAspect="1"/>
          </p:cNvPicPr>
          <p:nvPr/>
        </p:nvPicPr>
        <p:blipFill>
          <a:blip r:embed="rId2"/>
          <a:stretch>
            <a:fillRect/>
          </a:stretch>
        </p:blipFill>
        <p:spPr>
          <a:xfrm>
            <a:off x="746620" y="1216334"/>
            <a:ext cx="9328558" cy="4787542"/>
          </a:xfrm>
          <a:prstGeom prst="rect">
            <a:avLst/>
          </a:prstGeom>
        </p:spPr>
      </p:pic>
    </p:spTree>
    <p:extLst>
      <p:ext uri="{BB962C8B-B14F-4D97-AF65-F5344CB8AC3E}">
        <p14:creationId xmlns:p14="http://schemas.microsoft.com/office/powerpoint/2010/main" val="2882845511"/>
      </p:ext>
    </p:extLst>
  </p:cSld>
  <p:clrMapOvr>
    <a:masterClrMapping/>
  </p:clrMapOvr>
</p:sld>
</file>

<file path=ppt/theme/theme1.xml><?xml version="1.0" encoding="utf-8"?>
<a:theme xmlns:a="http://schemas.openxmlformats.org/drawingml/2006/main" name="Default Theme">
  <a:themeElements>
    <a:clrScheme name="Default">
      <a:dk1>
        <a:srgbClr val="FFFFFF"/>
      </a:dk1>
      <a:lt1>
        <a:srgbClr val="FFFFFF"/>
      </a:lt1>
      <a:dk2>
        <a:srgbClr val="143058"/>
      </a:dk2>
      <a:lt2>
        <a:srgbClr val="0096D1"/>
      </a:lt2>
      <a:accent1>
        <a:srgbClr val="034EA2"/>
      </a:accent1>
      <a:accent2>
        <a:srgbClr val="FFF200"/>
      </a:accent2>
      <a:accent3>
        <a:srgbClr val="C7C8CA"/>
      </a:accent3>
      <a:accent4>
        <a:srgbClr val="0096D1"/>
      </a:accent4>
      <a:accent5>
        <a:srgbClr val="F15623"/>
      </a:accent5>
      <a:accent6>
        <a:srgbClr val="B0DAEE"/>
      </a:accent6>
      <a:hlink>
        <a:srgbClr val="143058"/>
      </a:hlink>
      <a:folHlink>
        <a:srgbClr val="87416E"/>
      </a:folHlink>
    </a:clrScheme>
    <a:fontScheme name="Eurofound_Master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fault Theme" id="{3A5D8ABB-1D7F-4E72-9809-AE0B156FA95D}" vid="{30776A0B-F68D-4340-B6C0-2CBEF3CFD72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aba73ea-f1cf-4940-8762-ed92ec066f03" xsi:nil="true"/>
    <lcf76f155ced4ddcb4097134ff3c332f xmlns="d404efef-7176-4c19-9595-da32f149385c">
      <Terms xmlns="http://schemas.microsoft.com/office/infopath/2007/PartnerControls"/>
    </lcf76f155ced4ddcb4097134ff3c332f>
    <SharedWithUsers xmlns="eaba73ea-f1cf-4940-8762-ed92ec066f03">
      <UserInfo>
        <DisplayName>Bernice Turner</DisplayName>
        <AccountId>18</AccountId>
        <AccountType/>
      </UserInfo>
      <UserInfo>
        <DisplayName>Anna Gallinat</DisplayName>
        <AccountId>16</AccountId>
        <AccountType/>
      </UserInfo>
      <UserInfo>
        <DisplayName>Sylvaine Recorbet</DisplayName>
        <AccountId>411</AccountId>
        <AccountType/>
      </UserInfo>
      <UserInfo>
        <DisplayName>Cristina Arigho</DisplayName>
        <AccountId>15</AccountId>
        <AccountType/>
      </UserInfo>
      <UserInfo>
        <DisplayName>Barbara Gerstenberger</DisplayName>
        <AccountId>152</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7EEF1B07B972946820BB2B1F0A0065F" ma:contentTypeVersion="16" ma:contentTypeDescription="Create a new document." ma:contentTypeScope="" ma:versionID="e7e97f6dba4621d79e47d2759ca8dfad">
  <xsd:schema xmlns:xsd="http://www.w3.org/2001/XMLSchema" xmlns:xs="http://www.w3.org/2001/XMLSchema" xmlns:p="http://schemas.microsoft.com/office/2006/metadata/properties" xmlns:ns2="d404efef-7176-4c19-9595-da32f149385c" xmlns:ns3="eaba73ea-f1cf-4940-8762-ed92ec066f03" targetNamespace="http://schemas.microsoft.com/office/2006/metadata/properties" ma:root="true" ma:fieldsID="4ee627249e1d10fa9a967b81f62d5f88" ns2:_="" ns3:_="">
    <xsd:import namespace="d404efef-7176-4c19-9595-da32f149385c"/>
    <xsd:import namespace="eaba73ea-f1cf-4940-8762-ed92ec066f03"/>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MediaServiceLocation"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404efef-7176-4c19-9595-da32f14938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bbfc1e2-0065-48cd-904b-afd17e2ba2c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eaba73ea-f1cf-4940-8762-ed92ec066f03"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49d4fd10-681b-4149-8157-f2ed1757acfb}" ma:internalName="TaxCatchAll" ma:showField="CatchAllData" ma:web="eaba73ea-f1cf-4940-8762-ed92ec066f0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D5EEF04-483A-4F14-870D-22ED0BD4234E}">
  <ds:schemaRefs>
    <ds:schemaRef ds:uri="eaba73ea-f1cf-4940-8762-ed92ec066f03"/>
    <ds:schemaRef ds:uri="http://purl.org/dc/terms/"/>
    <ds:schemaRef ds:uri="http://schemas.openxmlformats.org/package/2006/metadata/core-properties"/>
    <ds:schemaRef ds:uri="http://schemas.microsoft.com/office/2006/documentManagement/types"/>
    <ds:schemaRef ds:uri="http://www.w3.org/XML/1998/namespace"/>
    <ds:schemaRef ds:uri="http://schemas.microsoft.com/office/infopath/2007/PartnerControls"/>
    <ds:schemaRef ds:uri="http://purl.org/dc/dcmitype/"/>
    <ds:schemaRef ds:uri="d404efef-7176-4c19-9595-da32f149385c"/>
    <ds:schemaRef ds:uri="http://schemas.microsoft.com/office/2006/metadata/properties"/>
    <ds:schemaRef ds:uri="http://purl.org/dc/elements/1.1/"/>
  </ds:schemaRefs>
</ds:datastoreItem>
</file>

<file path=customXml/itemProps2.xml><?xml version="1.0" encoding="utf-8"?>
<ds:datastoreItem xmlns:ds="http://schemas.openxmlformats.org/officeDocument/2006/customXml" ds:itemID="{F52D5755-7512-48F9-B38D-82AA794EFCB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404efef-7176-4c19-9595-da32f149385c"/>
    <ds:schemaRef ds:uri="eaba73ea-f1cf-4940-8762-ed92ec066f0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0F9A221-7193-4A34-981D-1843B1F6755D}">
  <ds:schemaRefs>
    <ds:schemaRef ds:uri="http://schemas.microsoft.com/sharepoint/v3/contenttype/forms"/>
  </ds:schemaRefs>
</ds:datastoreItem>
</file>

<file path=docMetadata/LabelInfo.xml><?xml version="1.0" encoding="utf-8"?>
<clbl:labelList xmlns:clbl="http://schemas.microsoft.com/office/2020/mipLabelMetadata">
  <clbl:label id="{50817bbd-439c-4534-9201-d26d90867dd3}" enabled="0" method="" siteId="{50817bbd-439c-4534-9201-d26d90867dd3}" removed="1"/>
</clbl:labelList>
</file>

<file path=docProps/app.xml><?xml version="1.0" encoding="utf-8"?>
<Properties xmlns="http://schemas.openxmlformats.org/officeDocument/2006/extended-properties" xmlns:vt="http://schemas.openxmlformats.org/officeDocument/2006/docPropsVTypes">
  <Template>Default Theme</Template>
  <TotalTime>680</TotalTime>
  <Words>1449</Words>
  <Application>Microsoft Office PowerPoint</Application>
  <PresentationFormat>Widescreen</PresentationFormat>
  <Paragraphs>151</Paragraphs>
  <Slides>22</Slides>
  <Notes>15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Calibri</vt:lpstr>
      <vt:lpstr>Din</vt:lpstr>
      <vt:lpstr>Din bold</vt:lpstr>
      <vt:lpstr>Tahoma</vt:lpstr>
      <vt:lpstr>Times New Roman</vt:lpstr>
      <vt:lpstr>Default Theme</vt:lpstr>
      <vt:lpstr>Working together in Europe – Eurofound data, analysis, and knowledge to support Congress Unions</vt:lpstr>
      <vt:lpstr>Eurofound 2021-2024</vt:lpstr>
      <vt:lpstr>The facts</vt:lpstr>
      <vt:lpstr>Eurofound – A tripartite agency</vt:lpstr>
      <vt:lpstr>Members on the Management Board from Ireland</vt:lpstr>
      <vt:lpstr>Comparative research</vt:lpstr>
      <vt:lpstr>Europe-wide surveys</vt:lpstr>
      <vt:lpstr>Network of Eurofound Correspondents</vt:lpstr>
      <vt:lpstr>How are things organised in other countries? </vt:lpstr>
      <vt:lpstr>Working life in ….Belgium</vt:lpstr>
      <vt:lpstr>PowerPoint Presentation</vt:lpstr>
      <vt:lpstr>PowerPoint Presentation</vt:lpstr>
      <vt:lpstr>PowerPoint Presentation</vt:lpstr>
      <vt:lpstr>Seven dimensions of job quality</vt:lpstr>
      <vt:lpstr>The European Working Conditions Telephone Survey - EWCTS</vt:lpstr>
      <vt:lpstr>Dimensions of job quality and corresponding job demands and job resources</vt:lpstr>
      <vt:lpstr>Calculating job quality – examining the balance between job demands and job resources</vt:lpstr>
      <vt:lpstr>Distribution of job quality, EU 27 (%)</vt:lpstr>
      <vt:lpstr>Job quality and well-being </vt:lpstr>
      <vt:lpstr>Job quality index, EU Member States and other European countries (%)</vt:lpstr>
      <vt:lpstr>Keep informed</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Anna Gallinat</dc:creator>
  <cp:lastModifiedBy>Deirdre Mannion</cp:lastModifiedBy>
  <cp:revision>252</cp:revision>
  <dcterms:created xsi:type="dcterms:W3CDTF">2022-05-16T09:42:00Z</dcterms:created>
  <dcterms:modified xsi:type="dcterms:W3CDTF">2025-01-07T16:54:21Z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0x01010027EEF1B07B972946820BB2B1F0A0065F</vt:lpwstr>
  </property>
  <property fmtid="{D5CDD505-2E9C-101B-9397-08002B2CF9AE}" pid="3" name="MediaServiceImageTags">
    <vt:lpwstr/>
  </property>
</Properties>
</file>